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70" r:id="rId4"/>
    <p:sldId id="277" r:id="rId5"/>
    <p:sldId id="278" r:id="rId6"/>
    <p:sldId id="276" r:id="rId7"/>
    <p:sldId id="279" r:id="rId8"/>
    <p:sldId id="280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ACEEB9-9CB7-6A4E-BD34-3E9BF4C481D7}">
          <p14:sldIdLst>
            <p14:sldId id="256"/>
            <p14:sldId id="275"/>
          </p14:sldIdLst>
        </p14:section>
        <p14:section name="Untitled Section" id="{262AC9B1-C0DE-444D-A532-ED42F7029E92}">
          <p14:sldIdLst>
            <p14:sldId id="270"/>
            <p14:sldId id="277"/>
            <p14:sldId id="278"/>
            <p14:sldId id="276"/>
            <p14:sldId id="279"/>
            <p14:sldId id="280"/>
            <p14:sldId id="26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03" autoAdjust="0"/>
    <p:restoredTop sz="72696" autoAdjust="0"/>
  </p:normalViewPr>
  <p:slideViewPr>
    <p:cSldViewPr snapToGrid="0" snapToObjects="1">
      <p:cViewPr>
        <p:scale>
          <a:sx n="99" d="100"/>
          <a:sy n="99" d="100"/>
        </p:scale>
        <p:origin x="-36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76" d="100"/>
          <a:sy n="76" d="100"/>
        </p:scale>
        <p:origin x="3000" y="2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ED465-C83E-D44F-958E-9C79EA86C595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CC602-5882-7B47-8DFD-F971571B6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4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15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99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407542"/>
              </p:ext>
            </p:extLst>
          </p:nvPr>
        </p:nvGraphicFramePr>
        <p:xfrm>
          <a:off x="318147" y="4576512"/>
          <a:ext cx="6232779" cy="41718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7593"/>
                <a:gridCol w="2077593"/>
                <a:gridCol w="2077593"/>
              </a:tblGrid>
              <a:tr h="337893"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 smtClean="0"/>
                        <a:t>R&amp;D</a:t>
                      </a:r>
                      <a:r>
                        <a:rPr lang="en-US" sz="1200" u="none" baseline="0" dirty="0" smtClean="0"/>
                        <a:t> centrum</a:t>
                      </a:r>
                      <a:endParaRPr lang="en-US" sz="1200" dirty="0"/>
                    </a:p>
                  </a:txBody>
                  <a:tcPr>
                    <a:solidFill>
                      <a:srgbClr val="0383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baseline="0" dirty="0" err="1" smtClean="0"/>
                        <a:t>Akcelerátor</a:t>
                      </a:r>
                      <a:r>
                        <a:rPr lang="en-US" sz="1200" u="none" baseline="0" dirty="0" smtClean="0"/>
                        <a:t> a </a:t>
                      </a:r>
                      <a:r>
                        <a:rPr lang="en-US" sz="1200" u="none" baseline="0" dirty="0" err="1" smtClean="0"/>
                        <a:t>inkubátor</a:t>
                      </a:r>
                      <a:endParaRPr lang="en-US" sz="1200" dirty="0"/>
                    </a:p>
                  </a:txBody>
                  <a:tcPr>
                    <a:solidFill>
                      <a:srgbClr val="0383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baseline="0" dirty="0" err="1" smtClean="0"/>
                        <a:t>Investiční</a:t>
                      </a:r>
                      <a:r>
                        <a:rPr lang="en-US" sz="1200" u="none" baseline="0" dirty="0" smtClean="0"/>
                        <a:t> finance</a:t>
                      </a:r>
                    </a:p>
                  </a:txBody>
                  <a:tcPr>
                    <a:solidFill>
                      <a:srgbClr val="03833E"/>
                    </a:solidFill>
                  </a:tcPr>
                </a:tc>
              </a:tr>
              <a:tr h="469874"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technická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podpora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při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řešeních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zajištující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trvalou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inovaci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výrobků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tvorba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obchodního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modelu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vyhledání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a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zjištění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investora</a:t>
                      </a:r>
                      <a:endParaRPr lang="en-US" sz="1100" dirty="0" smtClean="0">
                        <a:latin typeface="+mn-lt"/>
                        <a:cs typeface="Arial"/>
                      </a:endParaRPr>
                    </a:p>
                    <a:p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367598"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tvorba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konceptu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integrace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vlastností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aseline="0" dirty="0" err="1" smtClean="0">
                          <a:latin typeface="+mn-lt"/>
                          <a:cs typeface="Arial"/>
                        </a:rPr>
                        <a:t>s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tanovení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milníku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vývoje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	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analýza</a:t>
                      </a:r>
                      <a:r>
                        <a:rPr lang="en-US" sz="1100" baseline="0" dirty="0" smtClean="0">
                          <a:latin typeface="+mn-lt"/>
                          <a:cs typeface="Arial"/>
                        </a:rPr>
                        <a:t> a </a:t>
                      </a:r>
                      <a:r>
                        <a:rPr lang="en-US" sz="1100" baseline="0" dirty="0" err="1" smtClean="0">
                          <a:latin typeface="+mn-lt"/>
                          <a:cs typeface="Arial"/>
                        </a:rPr>
                        <a:t>vytvoření</a:t>
                      </a:r>
                      <a:r>
                        <a:rPr lang="en-US" sz="1100" baseline="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baseline="0" dirty="0" err="1" smtClean="0">
                          <a:latin typeface="+mn-lt"/>
                          <a:cs typeface="Arial"/>
                        </a:rPr>
                        <a:t>finančního</a:t>
                      </a:r>
                      <a:r>
                        <a:rPr lang="en-US" sz="1100" baseline="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baseline="0" dirty="0" err="1" smtClean="0">
                          <a:latin typeface="+mn-lt"/>
                          <a:cs typeface="Arial"/>
                        </a:rPr>
                        <a:t>plánu</a:t>
                      </a:r>
                      <a:endParaRPr lang="en-US" sz="1100" dirty="0" smtClean="0">
                        <a:latin typeface="+mn-lt"/>
                        <a:cs typeface="Arial"/>
                      </a:endParaRPr>
                    </a:p>
                  </a:txBody>
                  <a:tcPr/>
                </a:tc>
              </a:tr>
              <a:tr h="408180"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projektové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řízení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se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zaměřením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na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vysokou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míru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inovace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aseline="0" dirty="0" err="1" smtClean="0">
                          <a:latin typeface="+mn-lt"/>
                          <a:cs typeface="Arial"/>
                        </a:rPr>
                        <a:t>p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růzkum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trhu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	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komercializace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produktů</a:t>
                      </a:r>
                      <a:endParaRPr lang="en-US" sz="1100" dirty="0" smtClean="0">
                        <a:latin typeface="+mn-lt"/>
                        <a:cs typeface="Arial"/>
                      </a:endParaRPr>
                    </a:p>
                    <a:p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483280"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implementace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vysoce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expertních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analýz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a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vyhodnocení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výsledků 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pomoc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s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navázáním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partnerství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kompletní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administrace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investičních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projektů</a:t>
                      </a:r>
                      <a:endParaRPr lang="en-US" sz="1100" dirty="0" smtClean="0">
                        <a:latin typeface="+mn-lt"/>
                        <a:cs typeface="Arial"/>
                      </a:endParaRPr>
                    </a:p>
                  </a:txBody>
                  <a:tcPr/>
                </a:tc>
              </a:tr>
              <a:tr h="432858"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redukce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počtu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vývojových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iterací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spolupráce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s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veřejnými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soukr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.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Institucemi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příprava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a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realizace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Due Diligence</a:t>
                      </a:r>
                    </a:p>
                  </a:txBody>
                  <a:tcPr/>
                </a:tc>
              </a:tr>
              <a:tr h="385883"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výroba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prototypu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a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speciálního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zkušebního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zařízení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	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obchodní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produktový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mentoring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+mn-lt"/>
                          <a:cs typeface="Arial"/>
                        </a:rPr>
                        <a:t>seed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investice</a:t>
                      </a:r>
                      <a:endParaRPr lang="en-US" sz="1100" dirty="0" smtClean="0">
                        <a:latin typeface="+mn-lt"/>
                        <a:cs typeface="Arial"/>
                      </a:endParaRPr>
                    </a:p>
                  </a:txBody>
                  <a:tcPr/>
                </a:tc>
              </a:tr>
              <a:tr h="432858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aseline="0" dirty="0" err="1" smtClean="0">
                          <a:latin typeface="+mn-lt"/>
                          <a:cs typeface="Arial"/>
                        </a:rPr>
                        <a:t>n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astavení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výkonnostních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parametrů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7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výběr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vhodného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dotačního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programu</a:t>
                      </a:r>
                      <a:endParaRPr lang="en-US" sz="1100" dirty="0" smtClean="0">
                        <a:latin typeface="+mn-lt"/>
                        <a:cs typeface="Arial"/>
                      </a:endParaRPr>
                    </a:p>
                  </a:txBody>
                  <a:tcPr/>
                </a:tc>
              </a:tr>
              <a:tr h="308181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aseline="0" dirty="0" err="1" smtClean="0">
                          <a:latin typeface="+mn-lt"/>
                          <a:cs typeface="Arial"/>
                        </a:rPr>
                        <a:t>v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ybudování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obchodní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sítě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7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získání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rozvojového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kapitálu</a:t>
                      </a:r>
                      <a:endParaRPr lang="en-US" sz="1100" dirty="0" smtClean="0">
                        <a:latin typeface="+mn-lt"/>
                        <a:cs typeface="Arial"/>
                      </a:endParaRPr>
                    </a:p>
                  </a:txBody>
                  <a:tcPr/>
                </a:tc>
              </a:tr>
              <a:tr h="380040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7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pomoc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s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účetnictvím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a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finančními</a:t>
                      </a:r>
                      <a:r>
                        <a:rPr lang="en-US" sz="1100" dirty="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100" dirty="0" err="1" smtClean="0">
                          <a:latin typeface="+mn-lt"/>
                          <a:cs typeface="Arial"/>
                        </a:rPr>
                        <a:t>otázkami</a:t>
                      </a:r>
                      <a:endParaRPr lang="en-US" sz="1100" dirty="0" smtClean="0">
                        <a:latin typeface="+mn-lt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89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30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10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17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39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66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66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2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6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0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1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0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9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1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7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9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2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3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A048A-A2FC-944D-8F23-01A770F23182}" type="datetimeFigureOut">
              <a:rPr lang="en-US" smtClean="0"/>
              <a:t>08/11/19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4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4.png"/><Relationship Id="rId1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.png"/><Relationship Id="rId10" Type="http://schemas.openxmlformats.org/officeDocument/2006/relationships/hyperlink" Target="http://www.powerhub.cz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5.png"/><Relationship Id="rId1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8.png"/><Relationship Id="rId4" Type="http://schemas.openxmlformats.org/officeDocument/2006/relationships/image" Target="../media/image1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jpg"/><Relationship Id="rId8" Type="http://schemas.openxmlformats.org/officeDocument/2006/relationships/image" Target="../media/image22.png"/><Relationship Id="rId9" Type="http://schemas.openxmlformats.org/officeDocument/2006/relationships/image" Target="../media/image23.png"/><Relationship Id="rId10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mailto:lenka@powerhub.cz" TargetMode="External"/><Relationship Id="rId5" Type="http://schemas.openxmlformats.org/officeDocument/2006/relationships/hyperlink" Target="mailto:tomas.beier@powerhub.cz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2336800"/>
            <a:ext cx="5842000" cy="1092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55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8249" y="2871588"/>
            <a:ext cx="11162175" cy="4589822"/>
          </a:xfrm>
        </p:spPr>
        <p:txBody>
          <a:bodyPr>
            <a:noAutofit/>
          </a:bodyPr>
          <a:lstStyle/>
          <a:p>
            <a:pPr algn="l">
              <a:spcAft>
                <a:spcPts val="2953"/>
              </a:spcAft>
            </a:pP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Research </a:t>
            </a:r>
            <a:r>
              <a:rPr lang="en-US" sz="4000" dirty="0">
                <a:latin typeface="Arial" charset="0"/>
                <a:ea typeface="Arial" charset="0"/>
                <a:cs typeface="Arial" charset="0"/>
              </a:rPr>
              <a:t>O</a:t>
            </a: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rganization </a:t>
            </a:r>
            <a:br>
              <a:rPr lang="en-US" sz="40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and Technology Transfer</a:t>
            </a:r>
            <a:br>
              <a:rPr lang="en-US" sz="40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40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4000" dirty="0">
                <a:latin typeface="Arial" charset="0"/>
                <a:ea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Energy</a:t>
            </a:r>
            <a:r>
              <a:rPr lang="en-US" sz="4000" dirty="0">
                <a:latin typeface="Arial" charset="0"/>
                <a:ea typeface="Arial" charset="0"/>
                <a:cs typeface="Arial" charset="0"/>
              </a:rPr>
              <a:t>, Mobility </a:t>
            </a: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40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and </a:t>
            </a:r>
            <a:r>
              <a:rPr lang="en-US" sz="4000" dirty="0">
                <a:latin typeface="Arial" charset="0"/>
                <a:ea typeface="Arial" charset="0"/>
                <a:cs typeface="Arial" charset="0"/>
              </a:rPr>
              <a:t>Communication Technology</a:t>
            </a: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s-CZ" sz="4000" dirty="0" smtClean="0">
                <a:latin typeface="Arial" charset="0"/>
                <a:ea typeface="Arial" charset="0"/>
                <a:cs typeface="Arial" charset="0"/>
              </a:rPr>
            </a:b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s-CZ" sz="4000" dirty="0" smtClean="0">
                <a:latin typeface="Arial" charset="0"/>
                <a:ea typeface="Arial" charset="0"/>
                <a:cs typeface="Arial" charset="0"/>
              </a:rPr>
            </a:b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s-CZ" sz="4000" dirty="0" smtClean="0">
                <a:latin typeface="Arial" charset="0"/>
                <a:ea typeface="Arial" charset="0"/>
                <a:cs typeface="Arial" charset="0"/>
              </a:rPr>
            </a:b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s-CZ" sz="4000" dirty="0" smtClean="0">
                <a:latin typeface="Arial" charset="0"/>
                <a:ea typeface="Arial" charset="0"/>
                <a:cs typeface="Arial" charset="0"/>
              </a:rPr>
            </a:b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s-CZ" sz="4000" dirty="0" smtClean="0">
                <a:latin typeface="Arial" charset="0"/>
                <a:ea typeface="Arial" charset="0"/>
                <a:cs typeface="Arial" charset="0"/>
              </a:rPr>
            </a:br>
            <a:endParaRPr lang="en-US" sz="40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38581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25" y="1795988"/>
            <a:ext cx="1249680" cy="12496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01" y="3412380"/>
            <a:ext cx="1125504" cy="1125504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54432" y="212701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dirty="0" err="1" smtClean="0"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sk-SK" sz="4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k-SK" sz="4800" dirty="0" err="1" smtClean="0">
                <a:latin typeface="Arial" charset="0"/>
                <a:ea typeface="Arial" charset="0"/>
                <a:cs typeface="Arial" charset="0"/>
              </a:rPr>
              <a:t>is</a:t>
            </a:r>
            <a:r>
              <a:rPr lang="sk-SK" sz="4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k-SK" sz="4800" dirty="0" err="1" smtClean="0">
                <a:latin typeface="Arial" charset="0"/>
                <a:ea typeface="Arial" charset="0"/>
                <a:cs typeface="Arial" charset="0"/>
              </a:rPr>
              <a:t>PowerHUB</a:t>
            </a:r>
            <a:endParaRPr lang="en-US" sz="4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720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4432" y="212701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dirty="0" err="1" smtClean="0">
                <a:latin typeface="Arial" charset="0"/>
                <a:ea typeface="Arial" charset="0"/>
                <a:cs typeface="Arial" charset="0"/>
              </a:rPr>
              <a:t>Main</a:t>
            </a:r>
            <a:r>
              <a:rPr lang="sk-SK" sz="4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k-SK" sz="4800" dirty="0" err="1" smtClean="0">
                <a:latin typeface="Arial" charset="0"/>
                <a:ea typeface="Arial" charset="0"/>
                <a:cs typeface="Arial" charset="0"/>
              </a:rPr>
              <a:t>Acitivities</a:t>
            </a:r>
            <a:endParaRPr lang="en-US" sz="48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546" y="2308873"/>
            <a:ext cx="1389209" cy="13777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550" y="2307694"/>
            <a:ext cx="1390398" cy="137889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50876" y="3947763"/>
            <a:ext cx="2042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R&amp;D center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4406" y="3957427"/>
            <a:ext cx="4285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Accelerator and incubator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5690" y="2201629"/>
            <a:ext cx="1497348" cy="148495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250889" y="3967470"/>
            <a:ext cx="3903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Investment and finance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59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54432" y="326212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latin typeface="Arial" charset="0"/>
                <a:ea typeface="Arial" charset="0"/>
                <a:cs typeface="Arial" charset="0"/>
              </a:rPr>
              <a:t>Our approach</a:t>
            </a:r>
            <a:endParaRPr lang="en-US" sz="48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803" y="1614687"/>
            <a:ext cx="7698704" cy="491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74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065" y="-797560"/>
            <a:ext cx="10341741" cy="2387600"/>
          </a:xfrm>
        </p:spPr>
        <p:txBody>
          <a:bodyPr>
            <a:normAutofit/>
          </a:bodyPr>
          <a:lstStyle/>
          <a:p>
            <a:r>
              <a:rPr lang="cs-CZ" sz="4800" dirty="0" err="1"/>
              <a:t>Supported</a:t>
            </a:r>
            <a:r>
              <a:rPr lang="cs-CZ" sz="4800" dirty="0"/>
              <a:t> </a:t>
            </a:r>
            <a:r>
              <a:rPr lang="cs-CZ" sz="4800" dirty="0" err="1"/>
              <a:t>projects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1210" y="1937250"/>
            <a:ext cx="2771736" cy="14494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07" y="4126805"/>
            <a:ext cx="2673267" cy="3322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38" y="4002401"/>
            <a:ext cx="2038989" cy="6227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114" y="2005037"/>
            <a:ext cx="2074555" cy="13816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65" y="2377549"/>
            <a:ext cx="1609905" cy="6439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198" y="3395033"/>
            <a:ext cx="2624853" cy="15749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75065" y="4969945"/>
            <a:ext cx="10341741" cy="119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dirty="0"/>
              <a:t>Many more </a:t>
            </a:r>
            <a:r>
              <a:rPr lang="cs-CZ" sz="3200" dirty="0" err="1"/>
              <a:t>at</a:t>
            </a:r>
            <a:r>
              <a:rPr lang="cs-CZ" sz="3200" dirty="0"/>
              <a:t> </a:t>
            </a:r>
            <a:r>
              <a:rPr lang="cs-CZ" sz="4800" b="1" dirty="0" smtClean="0">
                <a:solidFill>
                  <a:schemeClr val="accent1">
                    <a:lumMod val="75000"/>
                  </a:schemeClr>
                </a:solidFill>
                <a:hlinkClick r:id="rId10"/>
              </a:rPr>
              <a:t>www.powerhub.cz</a:t>
            </a:r>
            <a:r>
              <a:rPr lang="cs-CZ" sz="4800" b="1" dirty="0" smtClean="0"/>
              <a:t> </a:t>
            </a:r>
            <a:endParaRPr lang="en-US" sz="4800" b="1" dirty="0"/>
          </a:p>
        </p:txBody>
      </p:sp>
      <p:pic>
        <p:nvPicPr>
          <p:cNvPr id="13" name="Picture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637" y="2234773"/>
            <a:ext cx="3250561" cy="8405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78240" y="3832135"/>
            <a:ext cx="2174595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079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42996" y="658987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latin typeface="Arial" charset="0"/>
                <a:ea typeface="Arial" charset="0"/>
                <a:cs typeface="Arial" charset="0"/>
              </a:rPr>
              <a:t>Why to work with </a:t>
            </a:r>
            <a:r>
              <a:rPr lang="en-US" sz="4800" dirty="0" err="1" smtClean="0">
                <a:latin typeface="Arial" charset="0"/>
                <a:ea typeface="Arial" charset="0"/>
                <a:cs typeface="Arial" charset="0"/>
              </a:rPr>
              <a:t>PowerHUB</a:t>
            </a:r>
            <a:endParaRPr lang="en-US" sz="48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831" y="2445628"/>
            <a:ext cx="1385491" cy="1374027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8374283" y="3840042"/>
            <a:ext cx="30483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a typeface="Arial" charset="0"/>
                <a:cs typeface="Arial" charset="0"/>
              </a:rPr>
              <a:t>Technology transfer</a:t>
            </a:r>
            <a:endParaRPr lang="en-US" sz="2800" dirty="0">
              <a:ea typeface="Arial" charset="0"/>
              <a:cs typeface="Aria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07" y="2289386"/>
            <a:ext cx="1497347" cy="1484957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54939" y="3802347"/>
            <a:ext cx="34952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ea typeface="Arial" charset="0"/>
                <a:cs typeface="Arial" charset="0"/>
              </a:rPr>
              <a:t>PowerHUB</a:t>
            </a:r>
            <a:r>
              <a:rPr lang="en-US" sz="2800" dirty="0" smtClean="0">
                <a:ea typeface="Arial" charset="0"/>
                <a:cs typeface="Arial" charset="0"/>
              </a:rPr>
              <a:t> community</a:t>
            </a:r>
            <a:endParaRPr lang="en-US" sz="2800" dirty="0">
              <a:ea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10907" y="3840042"/>
            <a:ext cx="48724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cs typeface="Arial"/>
              </a:rPr>
              <a:t>Practical knowledge and</a:t>
            </a:r>
          </a:p>
          <a:p>
            <a:pPr algn="ctr"/>
            <a:r>
              <a:rPr lang="en-US" sz="2800" dirty="0" smtClean="0">
                <a:cs typeface="Arial"/>
              </a:rPr>
              <a:t>experience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302" y="2573050"/>
            <a:ext cx="1249680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25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4152" y="742116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  <a:p>
            <a:r>
              <a:rPr lang="cs-CZ" sz="4400" dirty="0" smtClean="0">
                <a:latin typeface="Arial" charset="0"/>
                <a:ea typeface="Arial" charset="0"/>
                <a:cs typeface="Arial" charset="0"/>
              </a:rPr>
              <a:t>International</a:t>
            </a:r>
            <a:r>
              <a:rPr lang="en-US" sz="4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4400" dirty="0" err="1" smtClean="0">
                <a:latin typeface="Arial" charset="0"/>
                <a:ea typeface="Arial" charset="0"/>
                <a:cs typeface="Arial" charset="0"/>
              </a:rPr>
              <a:t>partne</a:t>
            </a:r>
            <a:r>
              <a:rPr lang="cs-CZ" sz="4400" dirty="0" err="1" smtClean="0">
                <a:latin typeface="Arial" charset="0"/>
                <a:ea typeface="Arial" charset="0"/>
                <a:cs typeface="Arial" charset="0"/>
              </a:rPr>
              <a:t>rs</a:t>
            </a:r>
            <a:endParaRPr lang="en-US" sz="4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81" y="3959658"/>
            <a:ext cx="1702967" cy="170296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31" y="2547222"/>
            <a:ext cx="2180866" cy="11126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277" y="3803156"/>
            <a:ext cx="3240557" cy="165323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8834" y="2702813"/>
            <a:ext cx="1875887" cy="95702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395" y="4117706"/>
            <a:ext cx="2187489" cy="111599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334" y="3803156"/>
            <a:ext cx="3644807" cy="185946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044" y="2778727"/>
            <a:ext cx="1320419" cy="732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8333" y="2894002"/>
            <a:ext cx="2937834" cy="6174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03667" y="3290501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003667" y="3290501"/>
            <a:ext cx="1846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aseline="30000" dirty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03667" y="3290501"/>
            <a:ext cx="1846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aseline="30000" dirty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03667" y="3290501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26276" y="3567500"/>
            <a:ext cx="2357416" cy="2357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483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arcador de título 1"/>
          <p:cNvSpPr txBox="1">
            <a:spLocks/>
          </p:cNvSpPr>
          <p:nvPr/>
        </p:nvSpPr>
        <p:spPr>
          <a:xfrm>
            <a:off x="757522" y="1493999"/>
            <a:ext cx="8581869" cy="4660956"/>
          </a:xfrm>
          <a:prstGeom prst="rect">
            <a:avLst/>
          </a:prstGeom>
        </p:spPr>
        <p:txBody>
          <a:bodyPr vert="horz" lIns="64282" tIns="32141" rIns="64282" bIns="32141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b="1" dirty="0"/>
              <a:t>E-</a:t>
            </a:r>
            <a:r>
              <a:rPr lang="cs-CZ" sz="2000" b="1" dirty="0" err="1"/>
              <a:t>Accelerator</a:t>
            </a:r>
            <a:r>
              <a:rPr lang="cs-CZ" sz="2000" b="1" dirty="0"/>
              <a:t>, </a:t>
            </a:r>
            <a:r>
              <a:rPr lang="cs-CZ" sz="2000" b="1" dirty="0" err="1"/>
              <a:t>z.ú</a:t>
            </a:r>
            <a:r>
              <a:rPr lang="cs-CZ" sz="2000" b="1" dirty="0"/>
              <a:t>. </a:t>
            </a:r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b="1" dirty="0"/>
              <a:t>Náměstí Kinských 6</a:t>
            </a:r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b="1" dirty="0"/>
              <a:t>150 00 Prague 5</a:t>
            </a:r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b="1" dirty="0" smtClean="0"/>
              <a:t>VAT No.: </a:t>
            </a:r>
            <a:r>
              <a:rPr lang="cs-CZ" sz="2000" b="1" dirty="0"/>
              <a:t>CZ05928541</a:t>
            </a:r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b="1" i="1" dirty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b="1" dirty="0" smtClean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dirty="0" smtClean="0"/>
              <a:t>Lenka </a:t>
            </a:r>
            <a:r>
              <a:rPr lang="cs-CZ" sz="2000" dirty="0" err="1" smtClean="0"/>
              <a:t>Čilová</a:t>
            </a:r>
            <a:r>
              <a:rPr lang="cs-CZ" sz="2000" dirty="0"/>
              <a:t>, </a:t>
            </a:r>
            <a:r>
              <a:rPr lang="cs-CZ" sz="2000" dirty="0" err="1"/>
              <a:t>Regional</a:t>
            </a:r>
            <a:r>
              <a:rPr lang="cs-CZ" sz="2000" dirty="0"/>
              <a:t> </a:t>
            </a:r>
            <a:r>
              <a:rPr lang="cs-CZ" sz="2000" dirty="0" err="1" smtClean="0"/>
              <a:t>Director</a:t>
            </a:r>
            <a:r>
              <a:rPr lang="cs-CZ" sz="2000" dirty="0"/>
              <a:t> </a:t>
            </a:r>
            <a:r>
              <a:rPr lang="cs-CZ" sz="2000" dirty="0" smtClean="0"/>
              <a:t>     				  	</a:t>
            </a:r>
            <a:r>
              <a:rPr lang="cs-CZ" sz="2000" dirty="0" smtClean="0">
                <a:hlinkClick r:id="rId4"/>
              </a:rPr>
              <a:t>lenka@powerhub.cz</a:t>
            </a:r>
            <a:r>
              <a:rPr lang="cs-CZ" sz="2000" dirty="0" smtClean="0"/>
              <a:t> </a:t>
            </a:r>
            <a:endParaRPr lang="cs-CZ" sz="2000" dirty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dirty="0" smtClean="0"/>
              <a:t>Tomáš Beier, Business </a:t>
            </a:r>
            <a:r>
              <a:rPr lang="cs-CZ" sz="2000" dirty="0" err="1" smtClean="0"/>
              <a:t>Development</a:t>
            </a:r>
            <a:r>
              <a:rPr lang="cs-CZ" sz="2000" dirty="0" smtClean="0"/>
              <a:t> </a:t>
            </a:r>
            <a:r>
              <a:rPr lang="cs-CZ" sz="2000" dirty="0" err="1" smtClean="0"/>
              <a:t>Manager</a:t>
            </a:r>
            <a:r>
              <a:rPr lang="cs-CZ" sz="2000" dirty="0"/>
              <a:t>		</a:t>
            </a:r>
            <a:r>
              <a:rPr lang="cs-CZ" sz="2000" dirty="0" smtClean="0">
                <a:hlinkClick r:id="rId5"/>
              </a:rPr>
              <a:t>tomas.beier@powerhub.cz</a:t>
            </a:r>
            <a:endParaRPr lang="cs-CZ" sz="2000" dirty="0" smtClean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dirty="0" smtClean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dirty="0" smtClean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dirty="0"/>
          </a:p>
          <a:p>
            <a:pPr marL="241059" lvl="1" indent="-241059" defTabSz="321412">
              <a:spcBef>
                <a:spcPct val="0"/>
              </a:spcBef>
              <a:spcAft>
                <a:spcPts val="422"/>
              </a:spcAft>
              <a:buFont typeface="Wingdings" panose="05000000000000000000" pitchFamily="2" charset="2"/>
              <a:buChar char="q"/>
            </a:pPr>
            <a:endParaRPr lang="cs-CZ" sz="2000" dirty="0"/>
          </a:p>
          <a:p>
            <a:pPr>
              <a:spcAft>
                <a:spcPts val="422"/>
              </a:spcAft>
            </a:pPr>
            <a:endParaRPr lang="cs-CZ" sz="1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15026" y="216282"/>
            <a:ext cx="10341742" cy="1193800"/>
          </a:xfrm>
        </p:spPr>
        <p:txBody>
          <a:bodyPr>
            <a:normAutofit/>
          </a:bodyPr>
          <a:lstStyle/>
          <a:p>
            <a:pPr algn="l"/>
            <a:r>
              <a:rPr lang="cs-CZ" sz="4400" dirty="0" err="1" smtClean="0">
                <a:latin typeface="Arial"/>
                <a:cs typeface="Arial"/>
              </a:rPr>
              <a:t>C</a:t>
            </a:r>
            <a:r>
              <a:rPr lang="cs-CZ" sz="4400" dirty="0" err="1" smtClean="0">
                <a:latin typeface="Arial"/>
                <a:cs typeface="Arial"/>
              </a:rPr>
              <a:t>ontact</a:t>
            </a:r>
            <a:endParaRPr lang="en-US" sz="4400" dirty="0">
              <a:latin typeface="Arial"/>
              <a:cs typeface="Arial"/>
            </a:endParaRPr>
          </a:p>
        </p:txBody>
      </p:sp>
      <p:sp>
        <p:nvSpPr>
          <p:cNvPr id="7" name="Marcador de título 1"/>
          <p:cNvSpPr txBox="1">
            <a:spLocks/>
          </p:cNvSpPr>
          <p:nvPr/>
        </p:nvSpPr>
        <p:spPr>
          <a:xfrm>
            <a:off x="7064679" y="901770"/>
            <a:ext cx="4718807" cy="4660956"/>
          </a:xfrm>
          <a:prstGeom prst="rect">
            <a:avLst/>
          </a:prstGeom>
        </p:spPr>
        <p:txBody>
          <a:bodyPr vert="horz" lIns="64282" tIns="32141" rIns="64282" bIns="32141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422"/>
              </a:spcAft>
            </a:pPr>
            <a:endParaRPr lang="cs-CZ" sz="1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Marcador de título 1"/>
          <p:cNvSpPr txBox="1">
            <a:spLocks/>
          </p:cNvSpPr>
          <p:nvPr/>
        </p:nvSpPr>
        <p:spPr>
          <a:xfrm>
            <a:off x="6964471" y="1173317"/>
            <a:ext cx="4610249" cy="4660956"/>
          </a:xfrm>
          <a:prstGeom prst="rect">
            <a:avLst/>
          </a:prstGeom>
        </p:spPr>
        <p:txBody>
          <a:bodyPr vert="horz" lIns="64282" tIns="32141" rIns="64282" bIns="32141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422"/>
              </a:spcAft>
            </a:pPr>
            <a:endParaRPr lang="cs-CZ" sz="2000" b="1" dirty="0">
              <a:solidFill>
                <a:srgbClr val="0066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157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76718"/>
            <a:ext cx="9144000" cy="2387600"/>
          </a:xfrm>
        </p:spPr>
        <p:txBody>
          <a:bodyPr>
            <a:normAutofit/>
          </a:bodyPr>
          <a:lstStyle/>
          <a:p>
            <a:r>
              <a:rPr lang="cs-CZ" sz="4000" dirty="0" err="1" smtClean="0">
                <a:latin typeface="Arial" charset="0"/>
                <a:ea typeface="Arial" charset="0"/>
                <a:cs typeface="Arial" charset="0"/>
              </a:rPr>
              <a:t>Thank</a:t>
            </a: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cs-CZ" sz="4000" dirty="0" err="1" smtClean="0"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cs-CZ" sz="4000" dirty="0" err="1" smtClean="0">
                <a:latin typeface="Arial" charset="0"/>
                <a:ea typeface="Arial" charset="0"/>
                <a:cs typeface="Arial" charset="0"/>
              </a:rPr>
              <a:t>kindly</a:t>
            </a: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cs-CZ" sz="4000" dirty="0" err="1" smtClean="0">
                <a:latin typeface="Arial" charset="0"/>
                <a:ea typeface="Arial" charset="0"/>
                <a:cs typeface="Arial" charset="0"/>
              </a:rPr>
              <a:t>for</a:t>
            </a: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cs-CZ" sz="4000" dirty="0" err="1" smtClean="0">
                <a:latin typeface="Arial" charset="0"/>
                <a:ea typeface="Arial" charset="0"/>
                <a:cs typeface="Arial" charset="0"/>
              </a:rPr>
              <a:t>your</a:t>
            </a:r>
            <a:r>
              <a:rPr lang="cs-CZ" sz="4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cs-CZ" sz="4000" dirty="0" err="1" smtClean="0">
                <a:latin typeface="Arial" charset="0"/>
                <a:ea typeface="Arial" charset="0"/>
                <a:cs typeface="Arial" charset="0"/>
              </a:rPr>
              <a:t>time</a:t>
            </a:r>
            <a:endParaRPr lang="en-US" sz="40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13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11632</TotalTime>
  <Words>192</Words>
  <Application>Microsoft Macintosh PowerPoint</Application>
  <PresentationFormat>Custom</PresentationFormat>
  <Paragraphs>66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Research Organization  and Technology Transfer  Energy, Mobility  and Communication Technology     </vt:lpstr>
      <vt:lpstr>PowerPoint Presentation</vt:lpstr>
      <vt:lpstr>PowerPoint Presentation</vt:lpstr>
      <vt:lpstr>Supported projects</vt:lpstr>
      <vt:lpstr>PowerPoint Presentation</vt:lpstr>
      <vt:lpstr>PowerPoint Presentation</vt:lpstr>
      <vt:lpstr>Contact</vt:lpstr>
      <vt:lpstr>Thank you kindly for your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Rudolf Glasnak</dc:creator>
  <cp:lastModifiedBy>User</cp:lastModifiedBy>
  <cp:revision>78</cp:revision>
  <dcterms:created xsi:type="dcterms:W3CDTF">2019-03-27T13:29:59Z</dcterms:created>
  <dcterms:modified xsi:type="dcterms:W3CDTF">2019-11-11T09:08:29Z</dcterms:modified>
</cp:coreProperties>
</file>