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F0CDEA"/>
          </a:solidFill>
        </a:fill>
      </a:tcStyle>
    </a:wholeTbl>
    <a:band2H>
      <a:tcTxStyle b="def" i="def"/>
      <a:tcStyle>
        <a:tcBdr/>
        <a:fill>
          <a:solidFill>
            <a:srgbClr val="F7E7F5"/>
          </a:solidFill>
        </a:fill>
      </a:tcStyle>
    </a:band2H>
    <a:firstCol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381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381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FFD2D2"/>
          </a:solidFill>
        </a:fill>
      </a:tcStyle>
    </a:wholeTbl>
    <a:band2H>
      <a:tcTxStyle b="def" i="def"/>
      <a:tcStyle>
        <a:tcBdr/>
        <a:fill>
          <a:solidFill>
            <a:srgbClr val="FFEAEA"/>
          </a:solidFill>
        </a:fill>
      </a:tcStyle>
    </a:band2H>
    <a:firstCol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381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381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381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381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088C45"/>
          </a:solidFill>
        </a:fill>
      </a:tcStyle>
    </a:band2H>
    <a:firstCol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8C45"/>
          </a:solidFill>
        </a:fill>
      </a:tcStyle>
    </a:lastRow>
    <a:fir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chemeClr val="accent6">
              <a:lumOff val="30793"/>
            </a:schemeClr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Col>
    <a:la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38100" cap="flat">
              <a:solidFill>
                <a:srgbClr val="088C45"/>
              </a:solidFill>
              <a:prstDash val="solid"/>
              <a:round/>
            </a:ln>
          </a:top>
          <a:bottom>
            <a:ln w="127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lastRow>
    <a:firstRow>
      <a:tcTxStyle b="on" i="off">
        <a:fontRef idx="major">
          <a:srgbClr val="088C45"/>
        </a:fontRef>
        <a:srgbClr val="088C45"/>
      </a:tcTxStyle>
      <a:tcStyle>
        <a:tcBdr>
          <a:left>
            <a:ln w="12700" cap="flat">
              <a:solidFill>
                <a:srgbClr val="088C45"/>
              </a:solidFill>
              <a:prstDash val="solid"/>
              <a:round/>
            </a:ln>
          </a:left>
          <a:right>
            <a:ln w="12700" cap="flat">
              <a:solidFill>
                <a:srgbClr val="088C45"/>
              </a:solidFill>
              <a:prstDash val="solid"/>
              <a:round/>
            </a:ln>
          </a:right>
          <a:top>
            <a:ln w="12700" cap="flat">
              <a:solidFill>
                <a:srgbClr val="088C45"/>
              </a:solidFill>
              <a:prstDash val="solid"/>
              <a:round/>
            </a:ln>
          </a:top>
          <a:bottom>
            <a:ln w="38100" cap="flat">
              <a:solidFill>
                <a:srgbClr val="088C45"/>
              </a:solidFill>
              <a:prstDash val="solid"/>
              <a:round/>
            </a:ln>
          </a:bottom>
          <a:insideH>
            <a:ln w="12700" cap="flat">
              <a:solidFill>
                <a:srgbClr val="088C45"/>
              </a:solidFill>
              <a:prstDash val="solid"/>
              <a:round/>
            </a:ln>
          </a:insideH>
          <a:insideV>
            <a:ln w="12700" cap="flat">
              <a:solidFill>
                <a:srgbClr val="088C45"/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firstCol>
    <a:la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V súčasnom svete až príliš často počujeme o tragédiách, či už z médií alebo blízkeho okolia. Práve nešťastné udalosti, ktoré zasahujú naše blízke okolie sa nás dotýkajú najviac. Prepady, znásilnenia, krádeže, násilné bitky na ulici v mnohých prípadoch končia tragicky. </a:t>
            </a:r>
          </a:p>
          <a:p>
            <a:pPr>
              <a:defRPr sz="1800"/>
            </a:pPr>
            <a:r>
              <a:t>Po tom ako sa tragédia stane, je už neskoro na záchranné riešenia... POĎME IM SPOLOČNE PREDÍSŤ!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Vytvorili sme jedinečnú bezpečnostnú platformu, ktorá prispeje k zvýšeniu bezpečnosti vášho mesta, okolia, rodiny i vás. Moderné riešenie prevencie kriminality – CitySafety – v sebe skrýva hneď niekoľko benefitov. Na jednej strane ide o podporu SmartCity Governance na strane druhej o jednoduchú praktickú funkčnosť...</a:t>
            </a:r>
          </a:p>
          <a:p>
            <a:pPr>
              <a:defRPr sz="1800"/>
            </a:pPr>
            <a:r>
              <a:t>Platforma je jednoducho integrovateľná so smartsystémami  a jej súčasťou je mobilná aplikácia kompatibilná s operačnými systémami iOS a Android.</a:t>
            </a:r>
          </a:p>
          <a:p>
            <a:pPr>
              <a:defRPr sz="1800"/>
            </a:pPr>
            <a:r>
              <a:t>Jednoduchosť a rýchlosť použitia, automatizované privolanie pomoci a okamžitá GPS lokalizácia ohrozeného sú kľúčové pre včasný zásah a pomoc v prípade potreby/núdze.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1800">
                <a:solidFill>
                  <a:srgbClr val="FFFFFF"/>
                </a:solidFill>
              </a:defRPr>
            </a:lvl1pPr>
          </a:lstStyle>
          <a:p>
            <a:pPr/>
            <a:r>
              <a:t>Celý proces odeslání zprávy o ohrožení a přijetí této zprávy tak nezabere víc než několik sekund. Operátor, instituce, rodina nebo korporace má přesné informace o osobě, její poloze a úrovni ohrožení.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Blank Colour 1">
    <p:bg>
      <p:bgPr>
        <a:solidFill>
          <a:srgbClr val="204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lour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White_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Colour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61;p10"/>
          <p:cNvSpPr/>
          <p:nvPr/>
        </p:nvSpPr>
        <p:spPr>
          <a:xfrm>
            <a:off x="-95702" y="4052899"/>
            <a:ext cx="24573604" cy="9777302"/>
          </a:xfrm>
          <a:prstGeom prst="rect">
            <a:avLst/>
          </a:prstGeom>
          <a:solidFill>
            <a:srgbClr val="20437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3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88C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3651463" y="1539875"/>
            <a:ext cx="1949704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13603078" y="4876800"/>
            <a:ext cx="9545426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23363311" y="12666267"/>
            <a:ext cx="911640" cy="903503"/>
          </a:xfrm>
          <a:prstGeom prst="rect">
            <a:avLst/>
          </a:prstGeom>
          <a:ln w="12700">
            <a:miter lim="400000"/>
          </a:ln>
        </p:spPr>
        <p:txBody>
          <a:bodyPr wrap="none" lIns="223449" tIns="223449" rIns="223449" bIns="223449">
            <a:spAutoFit/>
          </a:bodyPr>
          <a:lstStyle>
            <a:lvl1pPr algn="r">
              <a:defRPr sz="3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87;p16"/>
          <p:cNvSpPr txBox="1"/>
          <p:nvPr/>
        </p:nvSpPr>
        <p:spPr>
          <a:xfrm>
            <a:off x="671891" y="10119427"/>
            <a:ext cx="22157234" cy="155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9600">
                <a:solidFill>
                  <a:srgbClr val="F3F3F3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CitySafety</a:t>
            </a:r>
          </a:p>
        </p:txBody>
      </p:sp>
      <p:sp>
        <p:nvSpPr>
          <p:cNvPr id="43" name="TextovéPole 1"/>
          <p:cNvSpPr txBox="1"/>
          <p:nvPr/>
        </p:nvSpPr>
        <p:spPr>
          <a:xfrm>
            <a:off x="718909" y="11997449"/>
            <a:ext cx="10825567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i="1"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Moderní bezpečnostní řešení pro města a občany</a:t>
            </a:r>
          </a:p>
        </p:txBody>
      </p:sp>
      <p:pic>
        <p:nvPicPr>
          <p:cNvPr id="44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70965" y="12211156"/>
            <a:ext cx="5029205" cy="824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70;p21"/>
          <p:cNvSpPr txBox="1"/>
          <p:nvPr/>
        </p:nvSpPr>
        <p:spPr>
          <a:xfrm>
            <a:off x="14850163" y="3440431"/>
            <a:ext cx="9747572" cy="459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Možnost integrace se SMART systémy</a:t>
            </a:r>
          </a:p>
        </p:txBody>
      </p:sp>
      <p:sp>
        <p:nvSpPr>
          <p:cNvPr id="49" name="Google Shape;180;p21"/>
          <p:cNvSpPr txBox="1"/>
          <p:nvPr/>
        </p:nvSpPr>
        <p:spPr>
          <a:xfrm>
            <a:off x="1285090" y="1020063"/>
            <a:ext cx="12766827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Co je CITY SAFETY ?</a:t>
            </a:r>
          </a:p>
        </p:txBody>
      </p:sp>
      <p:sp>
        <p:nvSpPr>
          <p:cNvPr id="50" name="Google Shape;181;p21"/>
          <p:cNvSpPr txBox="1"/>
          <p:nvPr/>
        </p:nvSpPr>
        <p:spPr>
          <a:xfrm>
            <a:off x="1285090" y="3799935"/>
            <a:ext cx="10003936" cy="578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200000"/>
              </a:lnSpc>
              <a:defRPr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 </a:t>
            </a:r>
            <a:r>
              <a:rPr b="1"/>
              <a:t>1)  </a:t>
            </a:r>
            <a:r>
              <a:rPr sz="3600"/>
              <a:t>moderní </a:t>
            </a:r>
            <a:r>
              <a:rPr b="1" sz="3600"/>
              <a:t>bezpečnostní platforma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20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 2) </a:t>
            </a:r>
            <a:r>
              <a:rPr b="0" sz="3600"/>
              <a:t>efektivní řešení </a:t>
            </a:r>
            <a:r>
              <a:rPr sz="3600"/>
              <a:t>prevence kriminality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20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 3) </a:t>
            </a:r>
            <a:r>
              <a:rPr b="0" sz="3600"/>
              <a:t>nástroj pro zvýšení </a:t>
            </a:r>
            <a:r>
              <a:rPr sz="3600"/>
              <a:t>osobní bezpečnosti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" name="Google Shape;182;p21"/>
          <p:cNvSpPr/>
          <p:nvPr/>
        </p:nvSpPr>
        <p:spPr>
          <a:xfrm flipH="1">
            <a:off x="12862448" y="2055380"/>
            <a:ext cx="5" cy="9009069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" name="Google Shape;183;p2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" name="Obdélník 2"/>
          <p:cNvSpPr txBox="1"/>
          <p:nvPr/>
        </p:nvSpPr>
        <p:spPr>
          <a:xfrm>
            <a:off x="14805719" y="4552129"/>
            <a:ext cx="4017870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Kompatibilní s iOS &amp; Android</a:t>
            </a:r>
          </a:p>
        </p:txBody>
      </p:sp>
      <p:sp>
        <p:nvSpPr>
          <p:cNvPr id="54" name="Obdélník 5"/>
          <p:cNvSpPr txBox="1"/>
          <p:nvPr/>
        </p:nvSpPr>
        <p:spPr>
          <a:xfrm>
            <a:off x="14805719" y="11196001"/>
            <a:ext cx="444158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Automatizované odesílání zpráv</a:t>
            </a:r>
          </a:p>
        </p:txBody>
      </p:sp>
      <p:sp>
        <p:nvSpPr>
          <p:cNvPr id="55" name="Obdélník 9"/>
          <p:cNvSpPr txBox="1"/>
          <p:nvPr/>
        </p:nvSpPr>
        <p:spPr>
          <a:xfrm>
            <a:off x="14805719" y="5643693"/>
            <a:ext cx="389970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Jednoduché a rychlé použití</a:t>
            </a:r>
          </a:p>
        </p:txBody>
      </p:sp>
      <p:pic>
        <p:nvPicPr>
          <p:cNvPr id="56" name="Obrázek 1" descr="Obrázek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95407" y="3482876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Obrázek 26" descr="Obrázek 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11216236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Obrázek 28" descr="Obrázek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7906211"/>
            <a:ext cx="502239" cy="411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Obrázek 3" descr="Obrázek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2163" y="12518559"/>
            <a:ext cx="3936599" cy="64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Obrázek 23" descr="Obrázek 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3479300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Obrázek 29" descr="Obrázek 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4572994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Obrázek 30" descr="Obrázek 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5670262"/>
            <a:ext cx="502239" cy="41192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Obdélník 5"/>
          <p:cNvSpPr txBox="1"/>
          <p:nvPr/>
        </p:nvSpPr>
        <p:spPr>
          <a:xfrm>
            <a:off x="14805719" y="7696675"/>
            <a:ext cx="7395883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Vytváření zón s automatickým přepnutím uživatele do stavu ohrožení</a:t>
            </a:r>
          </a:p>
        </p:txBody>
      </p:sp>
      <p:pic>
        <p:nvPicPr>
          <p:cNvPr id="64" name="Obrázek 28" descr="Obrázek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9002859"/>
            <a:ext cx="502239" cy="41192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Obdélník 5"/>
          <p:cNvSpPr txBox="1"/>
          <p:nvPr/>
        </p:nvSpPr>
        <p:spPr>
          <a:xfrm>
            <a:off x="14805719" y="8977986"/>
            <a:ext cx="739588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Aktivní monitoring počtu ohrožených osob</a:t>
            </a:r>
          </a:p>
        </p:txBody>
      </p:sp>
      <p:sp>
        <p:nvSpPr>
          <p:cNvPr id="66" name="Google Shape;173;p21"/>
          <p:cNvSpPr txBox="1"/>
          <p:nvPr/>
        </p:nvSpPr>
        <p:spPr>
          <a:xfrm>
            <a:off x="14805724" y="10067852"/>
            <a:ext cx="8015144" cy="459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Okamžitá GPS lokalizace ohrožené osoby</a:t>
            </a:r>
          </a:p>
        </p:txBody>
      </p:sp>
      <p:pic>
        <p:nvPicPr>
          <p:cNvPr id="67" name="Obrázek 27" descr="Obrázek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08000" y="10091742"/>
            <a:ext cx="502239" cy="411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227;p23"/>
          <p:cNvSpPr txBox="1"/>
          <p:nvPr/>
        </p:nvSpPr>
        <p:spPr>
          <a:xfrm>
            <a:off x="7990537" y="1452375"/>
            <a:ext cx="7786756" cy="109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66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Jak to funguje?</a:t>
            </a:r>
          </a:p>
        </p:txBody>
      </p:sp>
      <p:grpSp>
        <p:nvGrpSpPr>
          <p:cNvPr id="76" name="Google Shape;231;p23"/>
          <p:cNvGrpSpPr/>
          <p:nvPr/>
        </p:nvGrpSpPr>
        <p:grpSpPr>
          <a:xfrm>
            <a:off x="2947222" y="8475101"/>
            <a:ext cx="297234" cy="534178"/>
            <a:chOff x="-1" y="0"/>
            <a:chExt cx="297233" cy="534176"/>
          </a:xfrm>
        </p:grpSpPr>
        <p:sp>
          <p:nvSpPr>
            <p:cNvPr id="72" name="Google Shape;232;p23"/>
            <p:cNvSpPr/>
            <p:nvPr/>
          </p:nvSpPr>
          <p:spPr>
            <a:xfrm>
              <a:off x="-2" y="-1"/>
              <a:ext cx="297235" cy="534178"/>
            </a:xfrm>
            <a:prstGeom prst="roundRect">
              <a:avLst>
                <a:gd name="adj" fmla="val 2821"/>
              </a:avLst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3" name="Google Shape;233;p23"/>
            <p:cNvSpPr/>
            <p:nvPr/>
          </p:nvSpPr>
          <p:spPr>
            <a:xfrm>
              <a:off x="118555" y="26149"/>
              <a:ext cx="60120" cy="13373"/>
            </a:xfrm>
            <a:prstGeom prst="roundRect">
              <a:avLst>
                <a:gd name="adj" fmla="val 10800"/>
              </a:avLst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4" name="Google Shape;234;p23"/>
            <p:cNvSpPr/>
            <p:nvPr/>
          </p:nvSpPr>
          <p:spPr>
            <a:xfrm>
              <a:off x="10018" y="72940"/>
              <a:ext cx="277549" cy="361094"/>
            </a:xfrm>
            <a:prstGeom prst="roundRect">
              <a:avLst>
                <a:gd name="adj" fmla="val 314"/>
              </a:avLst>
            </a:prstGeom>
            <a:solidFill>
              <a:srgbClr val="FFFFFF">
                <a:alpha val="19607"/>
              </a:srgb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5" name="Google Shape;235;p23"/>
            <p:cNvSpPr/>
            <p:nvPr/>
          </p:nvSpPr>
          <p:spPr>
            <a:xfrm>
              <a:off x="120225" y="453955"/>
              <a:ext cx="53443" cy="53485"/>
            </a:xfrm>
            <a:prstGeom prst="ellips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</p:grpSp>
      <p:grpSp>
        <p:nvGrpSpPr>
          <p:cNvPr id="82" name="Google Shape;242;p23"/>
          <p:cNvGrpSpPr/>
          <p:nvPr/>
        </p:nvGrpSpPr>
        <p:grpSpPr>
          <a:xfrm>
            <a:off x="15886161" y="10473395"/>
            <a:ext cx="1905963" cy="1609194"/>
            <a:chOff x="-1" y="0"/>
            <a:chExt cx="1905962" cy="1609193"/>
          </a:xfrm>
        </p:grpSpPr>
        <p:sp>
          <p:nvSpPr>
            <p:cNvPr id="77" name="Google Shape;243;p23"/>
            <p:cNvSpPr/>
            <p:nvPr/>
          </p:nvSpPr>
          <p:spPr>
            <a:xfrm>
              <a:off x="1" y="-1"/>
              <a:ext cx="1905961" cy="1294748"/>
            </a:xfrm>
            <a:prstGeom prst="roundRect">
              <a:avLst>
                <a:gd name="adj" fmla="val 743"/>
              </a:avLst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8" name="Google Shape;244;p23"/>
            <p:cNvSpPr/>
            <p:nvPr/>
          </p:nvSpPr>
          <p:spPr>
            <a:xfrm>
              <a:off x="57789" y="67546"/>
              <a:ext cx="1777471" cy="1017646"/>
            </a:xfrm>
            <a:prstGeom prst="roundRect">
              <a:avLst>
                <a:gd name="adj" fmla="val 449"/>
              </a:avLst>
            </a:prstGeom>
            <a:solidFill>
              <a:srgbClr val="FFFFFF">
                <a:alpha val="19607"/>
              </a:srgb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79" name="Google Shape;245;p23"/>
            <p:cNvSpPr/>
            <p:nvPr/>
          </p:nvSpPr>
          <p:spPr>
            <a:xfrm>
              <a:off x="760240" y="1329665"/>
              <a:ext cx="385478" cy="236369"/>
            </a:xfrm>
            <a:prstGeom prst="rect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80" name="Google Shape;246;p23"/>
            <p:cNvSpPr/>
            <p:nvPr/>
          </p:nvSpPr>
          <p:spPr>
            <a:xfrm>
              <a:off x="-2" y="1157045"/>
              <a:ext cx="1905963" cy="5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81" name="Google Shape;247;p23"/>
            <p:cNvSpPr/>
            <p:nvPr/>
          </p:nvSpPr>
          <p:spPr>
            <a:xfrm>
              <a:off x="631749" y="1567021"/>
              <a:ext cx="642460" cy="42172"/>
            </a:xfrm>
            <a:prstGeom prst="rect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</p:grpSp>
      <p:grpSp>
        <p:nvGrpSpPr>
          <p:cNvPr id="87" name="Google Shape;248;p23"/>
          <p:cNvGrpSpPr/>
          <p:nvPr/>
        </p:nvGrpSpPr>
        <p:grpSpPr>
          <a:xfrm>
            <a:off x="16263029" y="8479464"/>
            <a:ext cx="1021540" cy="1056941"/>
            <a:chOff x="-1" y="-1"/>
            <a:chExt cx="1021539" cy="1056940"/>
          </a:xfrm>
        </p:grpSpPr>
        <p:sp>
          <p:nvSpPr>
            <p:cNvPr id="83" name="Google Shape;249;p23"/>
            <p:cNvSpPr/>
            <p:nvPr/>
          </p:nvSpPr>
          <p:spPr>
            <a:xfrm>
              <a:off x="-2" y="-2"/>
              <a:ext cx="1021540" cy="1056942"/>
            </a:xfrm>
            <a:prstGeom prst="roundRect">
              <a:avLst>
                <a:gd name="adj" fmla="val 1084"/>
              </a:avLst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84" name="Google Shape;250;p23"/>
            <p:cNvSpPr/>
            <p:nvPr/>
          </p:nvSpPr>
          <p:spPr>
            <a:xfrm>
              <a:off x="437250" y="20585"/>
              <a:ext cx="147038" cy="26458"/>
            </a:xfrm>
            <a:prstGeom prst="roundRect">
              <a:avLst>
                <a:gd name="adj" fmla="val 10800"/>
              </a:avLst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85" name="Google Shape;251;p23"/>
            <p:cNvSpPr/>
            <p:nvPr/>
          </p:nvSpPr>
          <p:spPr>
            <a:xfrm>
              <a:off x="34839" y="65469"/>
              <a:ext cx="951860" cy="793328"/>
            </a:xfrm>
            <a:prstGeom prst="roundRect">
              <a:avLst>
                <a:gd name="adj" fmla="val 314"/>
              </a:avLst>
            </a:prstGeom>
            <a:solidFill>
              <a:srgbClr val="FFFFFF">
                <a:alpha val="19607"/>
              </a:srgbClr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  <p:sp>
          <p:nvSpPr>
            <p:cNvPr id="86" name="Google Shape;252;p23"/>
            <p:cNvSpPr/>
            <p:nvPr/>
          </p:nvSpPr>
          <p:spPr>
            <a:xfrm>
              <a:off x="445418" y="898218"/>
              <a:ext cx="130701" cy="105819"/>
            </a:xfrm>
            <a:prstGeom prst="ellipse">
              <a:avLst/>
            </a:prstGeom>
            <a:noFill/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3600">
                  <a:latin typeface="Lato Light"/>
                  <a:ea typeface="Lato Light"/>
                  <a:cs typeface="Lato Light"/>
                  <a:sym typeface="Lato Light"/>
                </a:defRPr>
              </a:pPr>
            </a:p>
          </p:txBody>
        </p:sp>
      </p:grpSp>
      <p:sp>
        <p:nvSpPr>
          <p:cNvPr id="88" name="Google Shape;256;p23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9" name="Google Shape;806;p36"/>
          <p:cNvSpPr/>
          <p:nvPr/>
        </p:nvSpPr>
        <p:spPr>
          <a:xfrm>
            <a:off x="3844554" y="8626271"/>
            <a:ext cx="3474540" cy="272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0" name="Google Shape;842;p36"/>
          <p:cNvSpPr/>
          <p:nvPr/>
        </p:nvSpPr>
        <p:spPr>
          <a:xfrm>
            <a:off x="16524706" y="6210651"/>
            <a:ext cx="557172" cy="55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fill="norm" stroke="1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1" name="Google Shape;508;p33"/>
          <p:cNvSpPr/>
          <p:nvPr/>
        </p:nvSpPr>
        <p:spPr>
          <a:xfrm>
            <a:off x="1247775" y="7879670"/>
            <a:ext cx="1547224" cy="1547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2" name="Google Shape;510;p33"/>
          <p:cNvSpPr/>
          <p:nvPr/>
        </p:nvSpPr>
        <p:spPr>
          <a:xfrm>
            <a:off x="20393206" y="8357782"/>
            <a:ext cx="831932" cy="680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3" name="Google Shape;544;p34"/>
          <p:cNvSpPr/>
          <p:nvPr/>
        </p:nvSpPr>
        <p:spPr>
          <a:xfrm>
            <a:off x="15915183" y="5834052"/>
            <a:ext cx="1718652" cy="171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4" name="Google Shape;658;p34"/>
          <p:cNvSpPr/>
          <p:nvPr/>
        </p:nvSpPr>
        <p:spPr>
          <a:xfrm>
            <a:off x="7771872" y="8108608"/>
            <a:ext cx="1164602" cy="1164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95" name="TextovéPole 1"/>
          <p:cNvSpPr txBox="1"/>
          <p:nvPr/>
        </p:nvSpPr>
        <p:spPr>
          <a:xfrm>
            <a:off x="558913" y="9530612"/>
            <a:ext cx="3740529" cy="8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Občan / zaměstnanec</a:t>
            </a:r>
          </a:p>
          <a:p>
            <a:pPr>
              <a:defRPr b="1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s APP CitySafety</a:t>
            </a:r>
          </a:p>
        </p:txBody>
      </p:sp>
      <p:sp>
        <p:nvSpPr>
          <p:cNvPr id="96" name="TextovéPole 2"/>
          <p:cNvSpPr txBox="1"/>
          <p:nvPr/>
        </p:nvSpPr>
        <p:spPr>
          <a:xfrm>
            <a:off x="3740008" y="7887120"/>
            <a:ext cx="3683628" cy="66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i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 Krizová situace </a:t>
            </a:r>
            <a:endParaRPr>
              <a:solidFill>
                <a:srgbClr val="000000"/>
              </a:solidFill>
            </a:endParaRPr>
          </a:p>
          <a:p>
            <a:pPr algn="ctr">
              <a:defRPr i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a odeslání rychlé správy</a:t>
            </a:r>
          </a:p>
        </p:txBody>
      </p:sp>
      <p:sp>
        <p:nvSpPr>
          <p:cNvPr id="97" name="Obdélník 3"/>
          <p:cNvSpPr txBox="1"/>
          <p:nvPr/>
        </p:nvSpPr>
        <p:spPr>
          <a:xfrm>
            <a:off x="7239447" y="9638331"/>
            <a:ext cx="2179669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CitySafety server</a:t>
            </a:r>
          </a:p>
        </p:txBody>
      </p:sp>
      <p:sp>
        <p:nvSpPr>
          <p:cNvPr id="98" name="TextovéPole 4"/>
          <p:cNvSpPr txBox="1"/>
          <p:nvPr/>
        </p:nvSpPr>
        <p:spPr>
          <a:xfrm>
            <a:off x="18138835" y="6702321"/>
            <a:ext cx="5496056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Centrum integrovaných záchranných složek </a:t>
            </a:r>
          </a:p>
        </p:txBody>
      </p:sp>
      <p:sp>
        <p:nvSpPr>
          <p:cNvPr id="99" name="Google Shape;663;p34"/>
          <p:cNvSpPr/>
          <p:nvPr/>
        </p:nvSpPr>
        <p:spPr>
          <a:xfrm>
            <a:off x="19988485" y="6077163"/>
            <a:ext cx="557217" cy="55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0" name="Google Shape;512;p33"/>
          <p:cNvSpPr/>
          <p:nvPr/>
        </p:nvSpPr>
        <p:spPr>
          <a:xfrm>
            <a:off x="20924834" y="6090357"/>
            <a:ext cx="558805" cy="55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fill="norm" stroke="1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1" name="Google Shape;806;p36"/>
          <p:cNvSpPr/>
          <p:nvPr/>
        </p:nvSpPr>
        <p:spPr>
          <a:xfrm rot="20609409">
            <a:off x="10001038" y="7423707"/>
            <a:ext cx="5006165" cy="321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2" name="Google Shape;806;p36"/>
          <p:cNvSpPr/>
          <p:nvPr/>
        </p:nvSpPr>
        <p:spPr>
          <a:xfrm>
            <a:off x="10132861" y="8725588"/>
            <a:ext cx="5006165" cy="321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3" name="Google Shape;806;p36"/>
          <p:cNvSpPr/>
          <p:nvPr/>
        </p:nvSpPr>
        <p:spPr>
          <a:xfrm rot="942706">
            <a:off x="10025897" y="9942631"/>
            <a:ext cx="5006165" cy="321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4" name="Google Shape;451;p33"/>
          <p:cNvSpPr/>
          <p:nvPr/>
        </p:nvSpPr>
        <p:spPr>
          <a:xfrm>
            <a:off x="16339788" y="8574643"/>
            <a:ext cx="277347" cy="277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5" name="Google Shape;508;p33"/>
          <p:cNvSpPr/>
          <p:nvPr/>
        </p:nvSpPr>
        <p:spPr>
          <a:xfrm>
            <a:off x="16778893" y="8867633"/>
            <a:ext cx="425740" cy="425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6" name="Obdélník 5"/>
          <p:cNvSpPr txBox="1"/>
          <p:nvPr/>
        </p:nvSpPr>
        <p:spPr>
          <a:xfrm>
            <a:off x="20019218" y="9096885"/>
            <a:ext cx="1727356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Blízké osoby </a:t>
            </a:r>
          </a:p>
        </p:txBody>
      </p:sp>
      <p:sp>
        <p:nvSpPr>
          <p:cNvPr id="107" name="Google Shape;752;p35"/>
          <p:cNvSpPr/>
          <p:nvPr/>
        </p:nvSpPr>
        <p:spPr>
          <a:xfrm>
            <a:off x="3336564" y="7817439"/>
            <a:ext cx="558805" cy="55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8" name="Google Shape;517;p33"/>
          <p:cNvSpPr/>
          <p:nvPr/>
        </p:nvSpPr>
        <p:spPr>
          <a:xfrm>
            <a:off x="20421161" y="10539006"/>
            <a:ext cx="825723" cy="825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09" name="Obdélník 6"/>
          <p:cNvSpPr txBox="1"/>
          <p:nvPr/>
        </p:nvSpPr>
        <p:spPr>
          <a:xfrm>
            <a:off x="20190911" y="11405103"/>
            <a:ext cx="227370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Korporace </a:t>
            </a:r>
          </a:p>
        </p:txBody>
      </p:sp>
      <p:sp>
        <p:nvSpPr>
          <p:cNvPr id="110" name="Google Shape;518;p33"/>
          <p:cNvSpPr/>
          <p:nvPr/>
        </p:nvSpPr>
        <p:spPr>
          <a:xfrm>
            <a:off x="16520411" y="10820789"/>
            <a:ext cx="558805" cy="457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11" name="Obdélník 7"/>
          <p:cNvSpPr txBox="1"/>
          <p:nvPr/>
        </p:nvSpPr>
        <p:spPr>
          <a:xfrm>
            <a:off x="10471332" y="4417571"/>
            <a:ext cx="4329220" cy="1835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i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Zpráva o stupni rizika a informacích </a:t>
            </a:r>
            <a:endParaRPr>
              <a:solidFill>
                <a:srgbClr val="000000"/>
              </a:solidFill>
            </a:endParaRPr>
          </a:p>
          <a:p>
            <a:pPr algn="ctr">
              <a:defRPr i="1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 ohrožené osobě je bleskově odeslána podle zvoleného nastavení. Jde o klíčové informace pro vyhodnocení a možnou rychlou pomoc.</a:t>
            </a:r>
          </a:p>
        </p:txBody>
      </p:sp>
      <p:pic>
        <p:nvPicPr>
          <p:cNvPr id="112" name="Obrázek 44" descr="Obrázek 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839" y="12506256"/>
            <a:ext cx="3598756" cy="590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80;p21"/>
          <p:cNvSpPr txBox="1"/>
          <p:nvPr/>
        </p:nvSpPr>
        <p:spPr>
          <a:xfrm>
            <a:off x="2595424" y="534301"/>
            <a:ext cx="21928758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Mobilní aplikace</a:t>
            </a:r>
          </a:p>
        </p:txBody>
      </p:sp>
      <p:sp>
        <p:nvSpPr>
          <p:cNvPr id="117" name="Google Shape;182;p21"/>
          <p:cNvSpPr/>
          <p:nvPr/>
        </p:nvSpPr>
        <p:spPr>
          <a:xfrm flipH="1">
            <a:off x="22592039" y="2191801"/>
            <a:ext cx="5" cy="9009069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8" name="Google Shape;183;p21"/>
          <p:cNvSpPr txBox="1"/>
          <p:nvPr>
            <p:ph type="sldNum" sz="quarter" idx="4294967295"/>
          </p:nvPr>
        </p:nvSpPr>
        <p:spPr>
          <a:xfrm>
            <a:off x="23692028" y="12724810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9" name="Obrázek 39" descr="Obrázek 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163" y="12518559"/>
            <a:ext cx="3936599" cy="64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9235" y="2630253"/>
            <a:ext cx="3964145" cy="8132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8200" y="2630253"/>
            <a:ext cx="3964145" cy="8132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3717" y="5117651"/>
            <a:ext cx="3964150" cy="8132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97556" y="5117651"/>
            <a:ext cx="3964150" cy="8132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9338" y="3571873"/>
            <a:ext cx="3492876" cy="614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429" y="6067414"/>
            <a:ext cx="3494188" cy="6143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6577" y="3571873"/>
            <a:ext cx="3465393" cy="6143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752240" y="6067411"/>
            <a:ext cx="3445028" cy="6143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80;p21"/>
          <p:cNvSpPr txBox="1"/>
          <p:nvPr/>
        </p:nvSpPr>
        <p:spPr>
          <a:xfrm>
            <a:off x="1902833" y="731218"/>
            <a:ext cx="21928758" cy="22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Backoffice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 </a:t>
            </a:r>
          </a:p>
        </p:txBody>
      </p:sp>
      <p:sp>
        <p:nvSpPr>
          <p:cNvPr id="130" name="Google Shape;182;p21"/>
          <p:cNvSpPr/>
          <p:nvPr/>
        </p:nvSpPr>
        <p:spPr>
          <a:xfrm flipH="1">
            <a:off x="13232668" y="2346809"/>
            <a:ext cx="5" cy="9009069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1" name="Google Shape;183;p2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2" name="Obdélník 31"/>
          <p:cNvSpPr txBox="1"/>
          <p:nvPr/>
        </p:nvSpPr>
        <p:spPr>
          <a:xfrm>
            <a:off x="14592371" y="3816929"/>
            <a:ext cx="225559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Admin rozhraní </a:t>
            </a:r>
          </a:p>
        </p:txBody>
      </p:sp>
      <p:pic>
        <p:nvPicPr>
          <p:cNvPr id="133" name="Obrázek 32" descr="Obrázek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0000" y="3841801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Obrázek 33" descr="Obrázek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0000" y="5159900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Obrázek 34" descr="Obrázek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0000" y="6389680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Obrázek 35" descr="Obrázek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0000" y="7558374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Obrázek 36" descr="Obrázek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80000" y="8731329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Obrázek 37" descr="Obrázek 3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2163" y="12518559"/>
            <a:ext cx="3936599" cy="64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88" y="3090647"/>
            <a:ext cx="13720851" cy="795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rcRect l="2229" t="0" r="0" b="10270"/>
          <a:stretch>
            <a:fillRect/>
          </a:stretch>
        </p:blipFill>
        <p:spPr>
          <a:xfrm>
            <a:off x="2178049" y="4048197"/>
            <a:ext cx="8985602" cy="557901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Obdélník 31"/>
          <p:cNvSpPr txBox="1"/>
          <p:nvPr/>
        </p:nvSpPr>
        <p:spPr>
          <a:xfrm>
            <a:off x="14592371" y="5110157"/>
            <a:ext cx="475233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Vytváření zón v případě ohrožení  </a:t>
            </a:r>
          </a:p>
        </p:txBody>
      </p:sp>
      <p:sp>
        <p:nvSpPr>
          <p:cNvPr id="142" name="Obdélník 31"/>
          <p:cNvSpPr txBox="1"/>
          <p:nvPr/>
        </p:nvSpPr>
        <p:spPr>
          <a:xfrm>
            <a:off x="14592371" y="6376039"/>
            <a:ext cx="3898956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Aktivní monitoring uživatelů </a:t>
            </a:r>
          </a:p>
        </p:txBody>
      </p:sp>
      <p:sp>
        <p:nvSpPr>
          <p:cNvPr id="143" name="Obdélník 31"/>
          <p:cNvSpPr txBox="1"/>
          <p:nvPr/>
        </p:nvSpPr>
        <p:spPr>
          <a:xfrm>
            <a:off x="14592371" y="7557106"/>
            <a:ext cx="5661528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Notifikace uživatelů v případě nebezpečí </a:t>
            </a:r>
          </a:p>
        </p:txBody>
      </p:sp>
      <p:sp>
        <p:nvSpPr>
          <p:cNvPr id="144" name="Obdélník 31"/>
          <p:cNvSpPr txBox="1"/>
          <p:nvPr/>
        </p:nvSpPr>
        <p:spPr>
          <a:xfrm>
            <a:off x="14592371" y="8677643"/>
            <a:ext cx="5390512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solidFill>
                  <a:schemeClr val="accent6">
                    <a:lumOff val="-9725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Databáze incidentů přidaných uživateli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80;p21"/>
          <p:cNvSpPr txBox="1"/>
          <p:nvPr/>
        </p:nvSpPr>
        <p:spPr>
          <a:xfrm>
            <a:off x="1764959" y="799429"/>
            <a:ext cx="21076900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204370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Kde CitySafety pomáhá?</a:t>
            </a:r>
          </a:p>
        </p:txBody>
      </p:sp>
      <p:sp>
        <p:nvSpPr>
          <p:cNvPr id="147" name="Google Shape;181;p21"/>
          <p:cNvSpPr txBox="1"/>
          <p:nvPr/>
        </p:nvSpPr>
        <p:spPr>
          <a:xfrm>
            <a:off x="4725725" y="2536143"/>
            <a:ext cx="18588064" cy="910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50000"/>
              </a:lnSpc>
              <a:defRPr b="1" sz="24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Samosprávy měst a obcí, nemocnice </a:t>
            </a:r>
            <a:r>
              <a:rPr b="0"/>
              <a:t>(obyvatelé, rezidenti, návštěvníci, turisté)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b="1" sz="36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Školky, školy  </a:t>
            </a:r>
            <a:r>
              <a:rPr b="0"/>
              <a:t>(děti, žáci, studenti)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b="1" sz="36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Domovy pro seniory, ošetřovatelské služby </a:t>
            </a:r>
            <a:r>
              <a:rPr b="0"/>
              <a:t>(osoby s potřebou zdravotní asistence)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Technické služby, dopravní podniky, korporace </a:t>
            </a:r>
            <a:r>
              <a:rPr b="0"/>
              <a:t>(zaměstnanci s rizikovým povoláním v průmyslu nebo korporacích)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Řešení krizových situací a záchranných akcí </a:t>
            </a:r>
            <a:r>
              <a:rPr b="0"/>
              <a:t>(Městská policie, hasiči, záchranáři) 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 b="1" sz="24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150000"/>
              </a:lnSpc>
              <a:defRPr b="1" sz="3200">
                <a:solidFill>
                  <a:schemeClr val="accent6">
                    <a:lumOff val="-9725"/>
                  </a:schemeClr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Soukromí  </a:t>
            </a:r>
            <a:r>
              <a:rPr b="0"/>
              <a:t>(rodiny, příbuzní, přátelé)</a:t>
            </a:r>
          </a:p>
        </p:txBody>
      </p:sp>
      <p:sp>
        <p:nvSpPr>
          <p:cNvPr id="148" name="Google Shape;182;p21"/>
          <p:cNvSpPr/>
          <p:nvPr/>
        </p:nvSpPr>
        <p:spPr>
          <a:xfrm flipH="1">
            <a:off x="1998634" y="2659381"/>
            <a:ext cx="5" cy="9009068"/>
          </a:xfrm>
          <a:prstGeom prst="line">
            <a:avLst/>
          </a:prstGeom>
          <a:ln>
            <a:solidFill>
              <a:srgbClr val="DDDDDD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9" name="Google Shape;183;p2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294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0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3320889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Obrázek 13" descr="Obrázek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4884132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Obrázek 14" descr="Obrázek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6405952"/>
            <a:ext cx="502239" cy="41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Obrázek 15" descr="Obrázek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7952640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Obrázek 16" descr="Obrázek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9902386"/>
            <a:ext cx="502239" cy="411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Obrázek 17" descr="Obrázek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000" y="11090802"/>
            <a:ext cx="502239" cy="411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9" descr="Obrázek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86140" y="12195760"/>
            <a:ext cx="3936602" cy="645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397;p31"/>
          <p:cNvSpPr txBox="1"/>
          <p:nvPr/>
        </p:nvSpPr>
        <p:spPr>
          <a:xfrm>
            <a:off x="12691749" y="2851848"/>
            <a:ext cx="8586055" cy="118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7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Najdete nás</a:t>
            </a:r>
          </a:p>
        </p:txBody>
      </p:sp>
      <p:sp>
        <p:nvSpPr>
          <p:cNvPr id="159" name="Google Shape;398;p31"/>
          <p:cNvSpPr/>
          <p:nvPr/>
        </p:nvSpPr>
        <p:spPr>
          <a:xfrm flipH="1">
            <a:off x="11037885" y="2344732"/>
            <a:ext cx="5" cy="9009069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0" name="Google Shape;399;p31"/>
          <p:cNvSpPr txBox="1"/>
          <p:nvPr/>
        </p:nvSpPr>
        <p:spPr>
          <a:xfrm>
            <a:off x="12691749" y="5029837"/>
            <a:ext cx="6035756" cy="260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t>Sídlo</a:t>
            </a:r>
          </a:p>
          <a:p>
            <a:pPr>
              <a:spcBef>
                <a:spcPts val="600"/>
              </a:spcBef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POWERHUB</a:t>
            </a:r>
          </a:p>
          <a:p>
            <a:pPr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Nám. Kinských 6</a:t>
            </a:r>
          </a:p>
          <a:p>
            <a:pPr>
              <a:defRPr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150 00 Praha 5</a:t>
            </a:r>
          </a:p>
        </p:txBody>
      </p:sp>
      <p:sp>
        <p:nvSpPr>
          <p:cNvPr id="161" name="Google Shape;400;p31"/>
          <p:cNvSpPr txBox="1"/>
          <p:nvPr/>
        </p:nvSpPr>
        <p:spPr>
          <a:xfrm>
            <a:off x="12691750" y="8597610"/>
            <a:ext cx="5086854" cy="827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11111"/>
              </a:lnSpc>
              <a:defRPr sz="4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pPr/>
            <a:r>
              <a:t>Jsme také na</a:t>
            </a:r>
          </a:p>
        </p:txBody>
      </p:sp>
      <p:sp>
        <p:nvSpPr>
          <p:cNvPr id="162" name="Google Shape;401;p31"/>
          <p:cNvSpPr txBox="1"/>
          <p:nvPr>
            <p:ph type="sldNum" sz="quarter" idx="4294967295"/>
          </p:nvPr>
        </p:nvSpPr>
        <p:spPr>
          <a:xfrm>
            <a:off x="23589327" y="12666267"/>
            <a:ext cx="685619" cy="903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Google Shape;403;p31"/>
          <p:cNvSpPr/>
          <p:nvPr/>
        </p:nvSpPr>
        <p:spPr>
          <a:xfrm>
            <a:off x="12782112" y="9883774"/>
            <a:ext cx="1172453" cy="1172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sp>
        <p:nvSpPr>
          <p:cNvPr id="164" name="Google Shape;404;p31"/>
          <p:cNvSpPr/>
          <p:nvPr/>
        </p:nvSpPr>
        <p:spPr>
          <a:xfrm>
            <a:off x="14415825" y="9883774"/>
            <a:ext cx="1172453" cy="117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3600">
                <a:latin typeface="Lato Light"/>
                <a:ea typeface="Lato Light"/>
                <a:cs typeface="Lato Light"/>
                <a:sym typeface="Lato Light"/>
              </a:defRPr>
            </a:pPr>
          </a:p>
        </p:txBody>
      </p:sp>
      <p:pic>
        <p:nvPicPr>
          <p:cNvPr id="165" name="Obrázek 1" descr="Obrázek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527" y="6242722"/>
            <a:ext cx="7396889" cy="1213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XIERA Theme">
  <a:themeElements>
    <a:clrScheme name="1_XIERA Theme">
      <a:dk1>
        <a:srgbClr val="191919"/>
      </a:dk1>
      <a:lt1>
        <a:srgbClr val="088C45"/>
      </a:lt1>
      <a:dk2>
        <a:srgbClr val="A7A7A7"/>
      </a:dk2>
      <a:lt2>
        <a:srgbClr val="535353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7C7C7C"/>
      </a:accent6>
      <a:hlink>
        <a:srgbClr val="0000FF"/>
      </a:hlink>
      <a:folHlink>
        <a:srgbClr val="FF00FF"/>
      </a:folHlink>
    </a:clrScheme>
    <a:fontScheme name="1_XIERA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XIERA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8C45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XIERA Theme">
  <a:themeElements>
    <a:clrScheme name="1_XIERA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63AC4"/>
      </a:accent1>
      <a:accent2>
        <a:srgbClr val="893BC3"/>
      </a:accent2>
      <a:accent3>
        <a:srgbClr val="FE6565"/>
      </a:accent3>
      <a:accent4>
        <a:srgbClr val="FEE0E0"/>
      </a:accent4>
      <a:accent5>
        <a:srgbClr val="636363"/>
      </a:accent5>
      <a:accent6>
        <a:srgbClr val="7C7C7C"/>
      </a:accent6>
      <a:hlink>
        <a:srgbClr val="0000FF"/>
      </a:hlink>
      <a:folHlink>
        <a:srgbClr val="FF00FF"/>
      </a:folHlink>
    </a:clrScheme>
    <a:fontScheme name="1_XIERA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XIERA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8C45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