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rgbClr val="F0CDEA"/>
          </a:solidFill>
        </a:fill>
      </a:tcStyle>
    </a:wholeTbl>
    <a:band2H>
      <a:tcTxStyle b="def" i="def"/>
      <a:tcStyle>
        <a:tcBdr/>
        <a:fill>
          <a:solidFill>
            <a:srgbClr val="F7E7F5"/>
          </a:solidFill>
        </a:fill>
      </a:tcStyle>
    </a:band2H>
    <a:firstCol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381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381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rgbClr val="FFD2D2"/>
          </a:solidFill>
        </a:fill>
      </a:tcStyle>
    </a:wholeTbl>
    <a:band2H>
      <a:tcTxStyle b="def" i="def"/>
      <a:tcStyle>
        <a:tcBdr/>
        <a:fill>
          <a:solidFill>
            <a:srgbClr val="FFEAEA"/>
          </a:solidFill>
        </a:fill>
      </a:tcStyle>
    </a:band2H>
    <a:firstCol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381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381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381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381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204370"/>
          </a:solidFill>
        </a:fill>
      </a:tcStyle>
    </a:band2H>
    <a:firstCol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04370"/>
          </a:solidFill>
        </a:fill>
      </a:tcStyle>
    </a:lastRow>
    <a:fir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chemeClr val="accent6">
              <a:lumOff val="30793"/>
            </a:schemeClr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Col>
    <a:la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38100" cap="flat">
              <a:solidFill>
                <a:srgbClr val="204370"/>
              </a:solidFill>
              <a:prstDash val="solid"/>
              <a:round/>
            </a:ln>
          </a:top>
          <a:bottom>
            <a:ln w="127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lastRow>
    <a:firstRow>
      <a:tcTxStyle b="on" i="off">
        <a:fontRef idx="major">
          <a:srgbClr val="204370"/>
        </a:fontRef>
        <a:srgbClr val="204370"/>
      </a:tcTxStyle>
      <a:tcStyle>
        <a:tcBdr>
          <a:left>
            <a:ln w="12700" cap="flat">
              <a:solidFill>
                <a:srgbClr val="204370"/>
              </a:solidFill>
              <a:prstDash val="solid"/>
              <a:round/>
            </a:ln>
          </a:left>
          <a:right>
            <a:ln w="12700" cap="flat">
              <a:solidFill>
                <a:srgbClr val="204370"/>
              </a:solidFill>
              <a:prstDash val="solid"/>
              <a:round/>
            </a:ln>
          </a:right>
          <a:top>
            <a:ln w="12700" cap="flat">
              <a:solidFill>
                <a:srgbClr val="204370"/>
              </a:solidFill>
              <a:prstDash val="solid"/>
              <a:round/>
            </a:ln>
          </a:top>
          <a:bottom>
            <a:ln w="38100" cap="flat">
              <a:solidFill>
                <a:srgbClr val="204370"/>
              </a:solidFill>
              <a:prstDash val="solid"/>
              <a:round/>
            </a:ln>
          </a:bottom>
          <a:insideH>
            <a:ln w="12700" cap="flat">
              <a:solidFill>
                <a:srgbClr val="204370"/>
              </a:solidFill>
              <a:prstDash val="solid"/>
              <a:round/>
            </a:ln>
          </a:insideH>
          <a:insideV>
            <a:ln w="12700" cap="flat">
              <a:solidFill>
                <a:srgbClr val="204370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firstCol>
    <a:la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Platforma je jednoduchým nástrojem který má dosah na zvýšení kvality života lidí v městech či obcích.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Dle obrázku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8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YourCity je platforma, která má více možností využití. </a:t>
            </a:r>
          </a:p>
          <a:p>
            <a:pPr>
              <a:defRPr b="1" sz="18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  <a:r>
              <a:t>Integrace</a:t>
            </a:r>
            <a:r>
              <a:rPr b="0"/>
              <a:t> v různých oblastech, zejména </a:t>
            </a:r>
            <a:r>
              <a:t>v samosprávách, </a:t>
            </a:r>
            <a:r>
              <a:rPr b="0"/>
              <a:t>kterým záleží na rozvoji a pokroku. </a:t>
            </a: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b="1" sz="1800">
                <a:solidFill>
                  <a:schemeClr val="accent6">
                    <a:lumOff val="-9725"/>
                  </a:schemeClr>
                </a:solidFill>
              </a:defRPr>
            </a:pPr>
            <a:r>
              <a:t>Při odpovědném územním plánování</a:t>
            </a:r>
            <a:r>
              <a:rPr b="0"/>
              <a:t>, které zásadně mění podobu města.</a:t>
            </a: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</a:p>
          <a:p>
            <a:pPr indent="228600">
              <a:lnSpc>
                <a:spcPct val="200000"/>
              </a:lnSpc>
              <a:defRPr sz="1800">
                <a:solidFill>
                  <a:schemeClr val="accent6">
                    <a:lumOff val="-9725"/>
                  </a:schemeClr>
                </a:solidFill>
              </a:defRPr>
            </a:pPr>
            <a:r>
              <a:t>Při </a:t>
            </a:r>
            <a:r>
              <a:rPr b="1"/>
              <a:t>oznamovací povinnosti úřadů </a:t>
            </a:r>
            <a:r>
              <a:t>o dění na konkrétním území – lehce dostupné informace pro obyvatele „vše na jednom místě.“</a:t>
            </a:r>
          </a:p>
          <a:p>
            <a:pPr>
              <a:defRPr b="1" sz="18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defRPr b="1" sz="18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defRPr sz="1800"/>
            </a:pPr>
          </a:p>
          <a:p>
            <a:pPr>
              <a:defRPr b="1" sz="18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Možnost využití platformy na komunikaci v případe mimořádných situací???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Blank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lour 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Colour 1_1">
    <p:bg>
      <p:bgPr>
        <a:solidFill>
          <a:srgbClr val="088C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White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Colour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1;p10"/>
          <p:cNvSpPr/>
          <p:nvPr/>
        </p:nvSpPr>
        <p:spPr>
          <a:xfrm>
            <a:off x="-95702" y="4052899"/>
            <a:ext cx="24573604" cy="9777302"/>
          </a:xfrm>
          <a:prstGeom prst="rect">
            <a:avLst/>
          </a:prstGeom>
          <a:solidFill>
            <a:srgbClr val="20437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4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3" descr="Google Shape;15;p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712"/>
          <a:stretch>
            <a:fillRect/>
          </a:stretch>
        </p:blipFill>
        <p:spPr>
          <a:xfrm>
            <a:off x="0" y="-3949499"/>
            <a:ext cx="24377652" cy="138610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názvu"/>
          <p:cNvSpPr txBox="1"/>
          <p:nvPr>
            <p:ph type="title"/>
          </p:nvPr>
        </p:nvSpPr>
        <p:spPr>
          <a:xfrm>
            <a:off x="3651463" y="1539875"/>
            <a:ext cx="1949704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13603078" y="4876800"/>
            <a:ext cx="9545426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 txBox="1"/>
          <p:nvPr>
            <p:ph type="sldNum" sz="quarter" idx="2"/>
          </p:nvPr>
        </p:nvSpPr>
        <p:spPr>
          <a:xfrm>
            <a:off x="23363310" y="12666267"/>
            <a:ext cx="911640" cy="903504"/>
          </a:xfrm>
          <a:prstGeom prst="rect">
            <a:avLst/>
          </a:prstGeom>
          <a:ln w="12700">
            <a:miter lim="400000"/>
          </a:ln>
        </p:spPr>
        <p:txBody>
          <a:bodyPr wrap="none" lIns="223449" tIns="223449" rIns="223449" bIns="223449">
            <a:spAutoFit/>
          </a:bodyPr>
          <a:lstStyle>
            <a:lvl1pPr algn="r">
              <a:defRPr sz="3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87;p16"/>
          <p:cNvSpPr txBox="1"/>
          <p:nvPr/>
        </p:nvSpPr>
        <p:spPr>
          <a:xfrm>
            <a:off x="671891" y="10119427"/>
            <a:ext cx="22157234" cy="155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6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YourCity</a:t>
            </a:r>
          </a:p>
        </p:txBody>
      </p:sp>
      <p:sp>
        <p:nvSpPr>
          <p:cNvPr id="51" name="Google Shape;88;p16"/>
          <p:cNvSpPr txBox="1"/>
          <p:nvPr>
            <p:ph type="sldNum" sz="quarter" idx="4294967295"/>
          </p:nvPr>
        </p:nvSpPr>
        <p:spPr>
          <a:xfrm>
            <a:off x="23589327" y="12666267"/>
            <a:ext cx="685619" cy="9035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" name="Google Shape;90;p16" descr="Google Shape;90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18" y="281778"/>
            <a:ext cx="5174163" cy="96734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extovéPole 1"/>
          <p:cNvSpPr txBox="1"/>
          <p:nvPr/>
        </p:nvSpPr>
        <p:spPr>
          <a:xfrm>
            <a:off x="718911" y="11674286"/>
            <a:ext cx="12857966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i="1"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Moderní budování měst -  řešení pro vedení měst a občany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3;p21"/>
          <p:cNvSpPr txBox="1"/>
          <p:nvPr/>
        </p:nvSpPr>
        <p:spPr>
          <a:xfrm>
            <a:off x="13431118" y="5308065"/>
            <a:ext cx="8291514" cy="43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/>
          <a:p>
            <a:pPr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Informovanost </a:t>
            </a:r>
            <a:r>
              <a:rPr b="0"/>
              <a:t>- Součinnost občan – samospráva</a:t>
            </a:r>
          </a:p>
        </p:txBody>
      </p:sp>
      <p:sp>
        <p:nvSpPr>
          <p:cNvPr id="56" name="Google Shape;180;p21"/>
          <p:cNvSpPr txBox="1"/>
          <p:nvPr/>
        </p:nvSpPr>
        <p:spPr>
          <a:xfrm>
            <a:off x="1121270" y="1164117"/>
            <a:ext cx="12766827" cy="11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Co je YourCity</a:t>
            </a:r>
          </a:p>
        </p:txBody>
      </p:sp>
      <p:sp>
        <p:nvSpPr>
          <p:cNvPr id="57" name="Google Shape;181;p21"/>
          <p:cNvSpPr txBox="1"/>
          <p:nvPr/>
        </p:nvSpPr>
        <p:spPr>
          <a:xfrm>
            <a:off x="1296505" y="3383066"/>
            <a:ext cx="8557463" cy="76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YourCity je interaktivní platforma, která </a:t>
            </a:r>
            <a:r>
              <a:rPr b="1"/>
              <a:t>pomáhá v efektivním územním plánování měst </a:t>
            </a:r>
            <a:r>
              <a:t>a obcí.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15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Slouží jako </a:t>
            </a:r>
            <a:r>
              <a:rPr b="1"/>
              <a:t>oboustranní komunikační nástroj občan – samospráva</a:t>
            </a:r>
            <a:r>
              <a:t>. Občané přímo přispívají k rozvoji jejích okolí a samospráva získává hodnotné informace, které můžu být klíčové při plánování a rozvoji města či městských častí.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15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Aplikace sbírá </a:t>
            </a:r>
            <a:r>
              <a:rPr b="1"/>
              <a:t>data v podobě hodnot a problémů</a:t>
            </a:r>
            <a:r>
              <a:t>,  následně jsou tato data </a:t>
            </a:r>
            <a:r>
              <a:rPr b="1"/>
              <a:t>vyhodnocována a zobrazená v GIS prostředí</a:t>
            </a:r>
            <a:r>
              <a:t>.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20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200000"/>
              </a:lnSpc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8" name="Google Shape;182;p21"/>
          <p:cNvSpPr/>
          <p:nvPr/>
        </p:nvSpPr>
        <p:spPr>
          <a:xfrm flipH="1">
            <a:off x="11037885" y="2344735"/>
            <a:ext cx="2" cy="9009064"/>
          </a:xfrm>
          <a:prstGeom prst="line">
            <a:avLst/>
          </a:prstGeom>
          <a:ln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" name="Google Shape;183;p2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" name="Obdélník 5"/>
          <p:cNvSpPr txBox="1"/>
          <p:nvPr/>
        </p:nvSpPr>
        <p:spPr>
          <a:xfrm>
            <a:off x="13559555" y="8911308"/>
            <a:ext cx="7302836" cy="79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Integrace</a:t>
            </a:r>
            <a:r>
              <a:rPr b="0"/>
              <a:t> - Jednoduchá integrace se SmartCities technologiemi, již existujícími městskými aplikacemi</a:t>
            </a:r>
          </a:p>
        </p:txBody>
      </p:sp>
      <p:sp>
        <p:nvSpPr>
          <p:cNvPr id="61" name="Obdélník 9"/>
          <p:cNvSpPr txBox="1"/>
          <p:nvPr/>
        </p:nvSpPr>
        <p:spPr>
          <a:xfrm>
            <a:off x="13530901" y="7043701"/>
            <a:ext cx="8453890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Interakce</a:t>
            </a:r>
            <a:r>
              <a:rPr b="0"/>
              <a:t> – participace občanů – možnost podílet se na budování vzhledu města v kterém žijí</a:t>
            </a:r>
          </a:p>
        </p:txBody>
      </p:sp>
      <p:sp>
        <p:nvSpPr>
          <p:cNvPr id="62" name="TextBox 1"/>
          <p:cNvSpPr txBox="1"/>
          <p:nvPr/>
        </p:nvSpPr>
        <p:spPr>
          <a:xfrm>
            <a:off x="13385483" y="3463812"/>
            <a:ext cx="8939699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Inovativnost</a:t>
            </a:r>
            <a:r>
              <a:rPr b="0"/>
              <a:t> - Moderní nástroj v rukách samosprávy </a:t>
            </a:r>
          </a:p>
        </p:txBody>
      </p:sp>
      <p:pic>
        <p:nvPicPr>
          <p:cNvPr id="63" name="Obrázek 3" descr="Obrázek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53931" y="12454145"/>
            <a:ext cx="4308355" cy="706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Obrázek 25" descr="Obrázek 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34532" y="9101681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Obrázek 26" descr="Obrázek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62948" y="3572589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Obrázek 27" descr="Obrázek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34532" y="5320618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Obrázek 28" descr="Obrázek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34532" y="7068647"/>
            <a:ext cx="502236" cy="411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227;p23"/>
          <p:cNvSpPr txBox="1"/>
          <p:nvPr/>
        </p:nvSpPr>
        <p:spPr>
          <a:xfrm>
            <a:off x="8819446" y="1429894"/>
            <a:ext cx="6482388" cy="94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6000">
                <a:solidFill>
                  <a:srgbClr val="20437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Jak to funguje?</a:t>
            </a:r>
          </a:p>
        </p:txBody>
      </p:sp>
      <p:grpSp>
        <p:nvGrpSpPr>
          <p:cNvPr id="76" name="Google Shape;231;p23"/>
          <p:cNvGrpSpPr/>
          <p:nvPr/>
        </p:nvGrpSpPr>
        <p:grpSpPr>
          <a:xfrm>
            <a:off x="19049987" y="4881495"/>
            <a:ext cx="421106" cy="872919"/>
            <a:chOff x="0" y="0"/>
            <a:chExt cx="421105" cy="872917"/>
          </a:xfrm>
        </p:grpSpPr>
        <p:sp>
          <p:nvSpPr>
            <p:cNvPr id="72" name="Google Shape;232;p23"/>
            <p:cNvSpPr/>
            <p:nvPr/>
          </p:nvSpPr>
          <p:spPr>
            <a:xfrm>
              <a:off x="-1" y="0"/>
              <a:ext cx="421107" cy="872918"/>
            </a:xfrm>
            <a:prstGeom prst="roundRect">
              <a:avLst>
                <a:gd name="adj" fmla="val 2821"/>
              </a:avLst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3" name="Google Shape;233;p23"/>
            <p:cNvSpPr/>
            <p:nvPr/>
          </p:nvSpPr>
          <p:spPr>
            <a:xfrm>
              <a:off x="167968" y="42730"/>
              <a:ext cx="85169" cy="21849"/>
            </a:xfrm>
            <a:prstGeom prst="roundRect">
              <a:avLst>
                <a:gd name="adj" fmla="val 10800"/>
              </a:avLst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4" name="Google Shape;234;p23"/>
            <p:cNvSpPr/>
            <p:nvPr/>
          </p:nvSpPr>
          <p:spPr>
            <a:xfrm>
              <a:off x="14194" y="119194"/>
              <a:ext cx="393220" cy="590080"/>
            </a:xfrm>
            <a:prstGeom prst="roundRect">
              <a:avLst>
                <a:gd name="adj" fmla="val 314"/>
              </a:avLst>
            </a:prstGeom>
            <a:solidFill>
              <a:srgbClr val="FFFFFF">
                <a:alpha val="19607"/>
              </a:srgb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5" name="Google Shape;235;p23"/>
            <p:cNvSpPr/>
            <p:nvPr/>
          </p:nvSpPr>
          <p:spPr>
            <a:xfrm>
              <a:off x="170333" y="741833"/>
              <a:ext cx="75707" cy="87391"/>
            </a:xfrm>
            <a:prstGeom prst="ellips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</p:grpSp>
      <p:grpSp>
        <p:nvGrpSpPr>
          <p:cNvPr id="82" name="Google Shape;242;p23"/>
          <p:cNvGrpSpPr/>
          <p:nvPr/>
        </p:nvGrpSpPr>
        <p:grpSpPr>
          <a:xfrm>
            <a:off x="2080605" y="8586657"/>
            <a:ext cx="3500028" cy="2834448"/>
            <a:chOff x="0" y="0"/>
            <a:chExt cx="3500027" cy="2834447"/>
          </a:xfrm>
        </p:grpSpPr>
        <p:sp>
          <p:nvSpPr>
            <p:cNvPr id="77" name="Google Shape;243;p23"/>
            <p:cNvSpPr/>
            <p:nvPr/>
          </p:nvSpPr>
          <p:spPr>
            <a:xfrm>
              <a:off x="0" y="-1"/>
              <a:ext cx="3500026" cy="2280584"/>
            </a:xfrm>
            <a:prstGeom prst="roundRect">
              <a:avLst>
                <a:gd name="adj" fmla="val 743"/>
              </a:avLst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8" name="Google Shape;244;p23"/>
            <p:cNvSpPr/>
            <p:nvPr/>
          </p:nvSpPr>
          <p:spPr>
            <a:xfrm>
              <a:off x="117976" y="152485"/>
              <a:ext cx="3264072" cy="1792494"/>
            </a:xfrm>
            <a:prstGeom prst="roundRect">
              <a:avLst>
                <a:gd name="adj" fmla="val 449"/>
              </a:avLst>
            </a:prstGeom>
            <a:solidFill>
              <a:srgbClr val="FFFFFF">
                <a:alpha val="19607"/>
              </a:srgb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9" name="Google Shape;245;p23"/>
            <p:cNvSpPr/>
            <p:nvPr/>
          </p:nvSpPr>
          <p:spPr>
            <a:xfrm>
              <a:off x="1396076" y="2342094"/>
              <a:ext cx="707872" cy="416339"/>
            </a:xfrm>
            <a:prstGeom prst="rect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80" name="Google Shape;246;p23"/>
            <p:cNvSpPr/>
            <p:nvPr/>
          </p:nvSpPr>
          <p:spPr>
            <a:xfrm>
              <a:off x="-1" y="2038039"/>
              <a:ext cx="3500028" cy="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1" name="Google Shape;247;p23"/>
            <p:cNvSpPr/>
            <p:nvPr/>
          </p:nvSpPr>
          <p:spPr>
            <a:xfrm>
              <a:off x="1160119" y="2760171"/>
              <a:ext cx="1179785" cy="74276"/>
            </a:xfrm>
            <a:prstGeom prst="rect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</p:grpSp>
      <p:sp>
        <p:nvSpPr>
          <p:cNvPr id="83" name="Google Shape;256;p23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4" name="Google Shape;806;p36"/>
          <p:cNvSpPr/>
          <p:nvPr/>
        </p:nvSpPr>
        <p:spPr>
          <a:xfrm rot="573678">
            <a:off x="6384876" y="6740086"/>
            <a:ext cx="3042915" cy="267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85" name="Google Shape;842;p36"/>
          <p:cNvSpPr/>
          <p:nvPr/>
        </p:nvSpPr>
        <p:spPr>
          <a:xfrm>
            <a:off x="4403830" y="9223860"/>
            <a:ext cx="382903" cy="47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fill="norm" stroke="1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86" name="Google Shape;508;p33"/>
          <p:cNvSpPr/>
          <p:nvPr/>
        </p:nvSpPr>
        <p:spPr>
          <a:xfrm>
            <a:off x="3132850" y="4956905"/>
            <a:ext cx="1628184" cy="1649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87" name="Google Shape;510;p33"/>
          <p:cNvSpPr/>
          <p:nvPr/>
        </p:nvSpPr>
        <p:spPr>
          <a:xfrm>
            <a:off x="17217121" y="5413404"/>
            <a:ext cx="1628187" cy="1460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88" name="Google Shape;658;p34"/>
          <p:cNvSpPr/>
          <p:nvPr/>
        </p:nvSpPr>
        <p:spPr>
          <a:xfrm>
            <a:off x="10887740" y="7235666"/>
            <a:ext cx="1152289" cy="1043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89" name="TextovéPole 1"/>
          <p:cNvSpPr txBox="1"/>
          <p:nvPr/>
        </p:nvSpPr>
        <p:spPr>
          <a:xfrm>
            <a:off x="16946734" y="7141427"/>
            <a:ext cx="3650549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Občané s APP YourCity</a:t>
            </a:r>
          </a:p>
        </p:txBody>
      </p:sp>
      <p:sp>
        <p:nvSpPr>
          <p:cNvPr id="90" name="TextovéPole 2"/>
          <p:cNvSpPr txBox="1"/>
          <p:nvPr/>
        </p:nvSpPr>
        <p:spPr>
          <a:xfrm>
            <a:off x="2076647" y="8857506"/>
            <a:ext cx="1088224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 GIS </a:t>
            </a:r>
          </a:p>
        </p:txBody>
      </p:sp>
      <p:sp>
        <p:nvSpPr>
          <p:cNvPr id="91" name="Obdélník 3"/>
          <p:cNvSpPr txBox="1"/>
          <p:nvPr/>
        </p:nvSpPr>
        <p:spPr>
          <a:xfrm>
            <a:off x="10236227" y="8515974"/>
            <a:ext cx="1977017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YourCity server</a:t>
            </a:r>
          </a:p>
        </p:txBody>
      </p:sp>
      <p:sp>
        <p:nvSpPr>
          <p:cNvPr id="92" name="Google Shape;806;p36"/>
          <p:cNvSpPr/>
          <p:nvPr/>
        </p:nvSpPr>
        <p:spPr>
          <a:xfrm rot="9981444">
            <a:off x="13124090" y="6858703"/>
            <a:ext cx="2737995" cy="285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3" name="Google Shape;806;p36"/>
          <p:cNvSpPr/>
          <p:nvPr/>
        </p:nvSpPr>
        <p:spPr>
          <a:xfrm rot="20763992">
            <a:off x="13065571" y="6478775"/>
            <a:ext cx="2809901" cy="25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4" name="Google Shape;806;p36"/>
          <p:cNvSpPr/>
          <p:nvPr/>
        </p:nvSpPr>
        <p:spPr>
          <a:xfrm>
            <a:off x="6979031" y="10405243"/>
            <a:ext cx="2792452" cy="283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5" name="Obdélník 5"/>
          <p:cNvSpPr txBox="1"/>
          <p:nvPr/>
        </p:nvSpPr>
        <p:spPr>
          <a:xfrm>
            <a:off x="2390298" y="6799130"/>
            <a:ext cx="277238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Zástupce samosprávy</a:t>
            </a:r>
          </a:p>
        </p:txBody>
      </p:sp>
      <p:sp>
        <p:nvSpPr>
          <p:cNvPr id="96" name="Google Shape;752;p35"/>
          <p:cNvSpPr/>
          <p:nvPr/>
        </p:nvSpPr>
        <p:spPr>
          <a:xfrm>
            <a:off x="19675772" y="4294254"/>
            <a:ext cx="421105" cy="494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7" name="Obdélník 7"/>
          <p:cNvSpPr txBox="1"/>
          <p:nvPr/>
        </p:nvSpPr>
        <p:spPr>
          <a:xfrm>
            <a:off x="6650081" y="5896684"/>
            <a:ext cx="318620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i="1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Dotaz ze strany samosprávy</a:t>
            </a:r>
          </a:p>
        </p:txBody>
      </p:sp>
      <p:sp>
        <p:nvSpPr>
          <p:cNvPr id="98" name="Google Shape;806;p36"/>
          <p:cNvSpPr/>
          <p:nvPr/>
        </p:nvSpPr>
        <p:spPr>
          <a:xfrm rot="10009357">
            <a:off x="6524593" y="8745373"/>
            <a:ext cx="2943646" cy="324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9" name="Google Shape;846;p36"/>
          <p:cNvSpPr/>
          <p:nvPr/>
        </p:nvSpPr>
        <p:spPr>
          <a:xfrm flipV="1">
            <a:off x="3740505" y="8977810"/>
            <a:ext cx="1509823" cy="1427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0" name="Google Shape;502;p33"/>
          <p:cNvSpPr/>
          <p:nvPr/>
        </p:nvSpPr>
        <p:spPr>
          <a:xfrm>
            <a:off x="2416761" y="9412234"/>
            <a:ext cx="836003" cy="755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1" name="Obdélník 7"/>
          <p:cNvSpPr txBox="1"/>
          <p:nvPr/>
        </p:nvSpPr>
        <p:spPr>
          <a:xfrm>
            <a:off x="13321775" y="7682849"/>
            <a:ext cx="241598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i="1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Informace od občanů</a:t>
            </a:r>
          </a:p>
        </p:txBody>
      </p:sp>
      <p:sp>
        <p:nvSpPr>
          <p:cNvPr id="102" name="Obdélník 7"/>
          <p:cNvSpPr txBox="1"/>
          <p:nvPr/>
        </p:nvSpPr>
        <p:spPr>
          <a:xfrm>
            <a:off x="6690242" y="7823520"/>
            <a:ext cx="267647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i="1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Data se překlopí do GIS</a:t>
            </a:r>
          </a:p>
        </p:txBody>
      </p:sp>
      <p:sp>
        <p:nvSpPr>
          <p:cNvPr id="103" name="Google Shape;449;p33"/>
          <p:cNvSpPr/>
          <p:nvPr/>
        </p:nvSpPr>
        <p:spPr>
          <a:xfrm>
            <a:off x="10988609" y="10199582"/>
            <a:ext cx="825768" cy="676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4" name="Google Shape;524;p33"/>
          <p:cNvSpPr/>
          <p:nvPr/>
        </p:nvSpPr>
        <p:spPr>
          <a:xfrm>
            <a:off x="17093815" y="10379712"/>
            <a:ext cx="825768" cy="676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5" name="Google Shape;517;p33"/>
          <p:cNvSpPr/>
          <p:nvPr/>
        </p:nvSpPr>
        <p:spPr>
          <a:xfrm>
            <a:off x="18212063" y="10197065"/>
            <a:ext cx="913011" cy="82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6" name="Google Shape;676;p34"/>
          <p:cNvSpPr/>
          <p:nvPr/>
        </p:nvSpPr>
        <p:spPr>
          <a:xfrm>
            <a:off x="19317980" y="10204925"/>
            <a:ext cx="558827" cy="827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7" name="Google Shape;418;p33"/>
          <p:cNvSpPr/>
          <p:nvPr/>
        </p:nvSpPr>
        <p:spPr>
          <a:xfrm>
            <a:off x="20075199" y="10208069"/>
            <a:ext cx="825768" cy="824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8" name="Google Shape;806;p36"/>
          <p:cNvSpPr/>
          <p:nvPr/>
        </p:nvSpPr>
        <p:spPr>
          <a:xfrm>
            <a:off x="13186449" y="10454450"/>
            <a:ext cx="2507420" cy="263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9" name="TextovéPole 4"/>
          <p:cNvSpPr txBox="1"/>
          <p:nvPr/>
        </p:nvSpPr>
        <p:spPr>
          <a:xfrm>
            <a:off x="16915128" y="11383967"/>
            <a:ext cx="417607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Smart budování měst a prostředí </a:t>
            </a:r>
          </a:p>
        </p:txBody>
      </p:sp>
      <p:sp>
        <p:nvSpPr>
          <p:cNvPr id="110" name="Obdélník 3"/>
          <p:cNvSpPr txBox="1"/>
          <p:nvPr/>
        </p:nvSpPr>
        <p:spPr>
          <a:xfrm>
            <a:off x="2059974" y="11576281"/>
            <a:ext cx="351056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Vyhodnocení v GIS systému</a:t>
            </a:r>
          </a:p>
        </p:txBody>
      </p:sp>
      <p:pic>
        <p:nvPicPr>
          <p:cNvPr id="111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97391" y="12625150"/>
            <a:ext cx="3448473" cy="565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70;p21"/>
          <p:cNvSpPr txBox="1"/>
          <p:nvPr/>
        </p:nvSpPr>
        <p:spPr>
          <a:xfrm>
            <a:off x="14364087" y="3355824"/>
            <a:ext cx="7599600" cy="43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2400">
                <a:solidFill>
                  <a:srgbClr val="80808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Městské samosprávy – odpovědné územní plánování</a:t>
            </a:r>
          </a:p>
        </p:txBody>
      </p:sp>
      <p:sp>
        <p:nvSpPr>
          <p:cNvPr id="116" name="Google Shape;175;p21"/>
          <p:cNvSpPr txBox="1"/>
          <p:nvPr/>
        </p:nvSpPr>
        <p:spPr>
          <a:xfrm>
            <a:off x="14364937" y="7906498"/>
            <a:ext cx="7173919" cy="162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8725" tIns="108725" rIns="108725" bIns="108725">
            <a:spAutoFit/>
          </a:bodyPr>
          <a:lstStyle/>
          <a:p>
            <a:pPr algn="just"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Pro informování obyvatel při výskytu mimořádných událostí, krizových situací nebo katastrof</a:t>
            </a:r>
            <a:endParaRPr>
              <a:solidFill>
                <a:srgbClr val="000000"/>
              </a:solidFill>
            </a:endParaRPr>
          </a:p>
          <a:p>
            <a:pPr algn="just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 algn="just">
              <a:lnSpc>
                <a:spcPct val="200000"/>
              </a:lnSpc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  <p:sp>
        <p:nvSpPr>
          <p:cNvPr id="117" name="Google Shape;180;p21"/>
          <p:cNvSpPr txBox="1"/>
          <p:nvPr/>
        </p:nvSpPr>
        <p:spPr>
          <a:xfrm>
            <a:off x="1189375" y="910126"/>
            <a:ext cx="21928758" cy="11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Kde lze YourCity využít? </a:t>
            </a:r>
          </a:p>
        </p:txBody>
      </p:sp>
      <p:sp>
        <p:nvSpPr>
          <p:cNvPr id="118" name="Google Shape;182;p21"/>
          <p:cNvSpPr/>
          <p:nvPr/>
        </p:nvSpPr>
        <p:spPr>
          <a:xfrm flipV="1">
            <a:off x="11860741" y="2077495"/>
            <a:ext cx="2" cy="9526774"/>
          </a:xfrm>
          <a:prstGeom prst="line">
            <a:avLst/>
          </a:prstGeom>
          <a:ln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9" name="Google Shape;183;p2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0" name="Obdélník 3"/>
          <p:cNvSpPr txBox="1"/>
          <p:nvPr/>
        </p:nvSpPr>
        <p:spPr>
          <a:xfrm>
            <a:off x="14417147" y="6924895"/>
            <a:ext cx="6293447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200000"/>
              </a:lnSpc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Developeři a investoři</a:t>
            </a:r>
          </a:p>
        </p:txBody>
      </p:sp>
      <p:sp>
        <p:nvSpPr>
          <p:cNvPr id="121" name="Google Shape;170;p21"/>
          <p:cNvSpPr txBox="1"/>
          <p:nvPr/>
        </p:nvSpPr>
        <p:spPr>
          <a:xfrm>
            <a:off x="14373046" y="4299306"/>
            <a:ext cx="6649119" cy="792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Interaktivní pomůcka při realizování veřejných dotazníku</a:t>
            </a:r>
          </a:p>
        </p:txBody>
      </p:sp>
      <p:sp>
        <p:nvSpPr>
          <p:cNvPr id="122" name="Obdélník 2"/>
          <p:cNvSpPr txBox="1"/>
          <p:nvPr/>
        </p:nvSpPr>
        <p:spPr>
          <a:xfrm>
            <a:off x="14417147" y="5587692"/>
            <a:ext cx="6957739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Vědecké instituce, které pracují s vyhodnocováním hodnot a problémů</a:t>
            </a:r>
          </a:p>
        </p:txBody>
      </p:sp>
      <p:pic>
        <p:nvPicPr>
          <p:cNvPr id="123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9448" y="4963991"/>
            <a:ext cx="8651634" cy="485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ovéPole 6"/>
          <p:cNvSpPr txBox="1"/>
          <p:nvPr/>
        </p:nvSpPr>
        <p:spPr>
          <a:xfrm>
            <a:off x="14429849" y="9432263"/>
            <a:ext cx="8163218" cy="114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Při oznamovací povinnosti úřadů o dění na konkrétním území – lehce dostupné informace pro obyvatele „vše na jednom místě.“</a:t>
            </a:r>
          </a:p>
        </p:txBody>
      </p:sp>
      <p:pic>
        <p:nvPicPr>
          <p:cNvPr id="125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9448" y="11817856"/>
            <a:ext cx="4078329" cy="668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Obrázek 24" descr="Obrázek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90209" y="6976225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Obrázek 27" descr="Obrázek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90209" y="3368377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Obrázek 30" descr="Obrázek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90209" y="4489659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33" descr="Obrázek 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90209" y="5732942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Obrázek 34" descr="Obrázek 3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90303" y="8219508"/>
            <a:ext cx="502236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Obrázek 35" descr="Obrázek 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90209" y="9456308"/>
            <a:ext cx="502236" cy="411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397;p31"/>
          <p:cNvSpPr txBox="1"/>
          <p:nvPr/>
        </p:nvSpPr>
        <p:spPr>
          <a:xfrm>
            <a:off x="12691749" y="2851848"/>
            <a:ext cx="8586052" cy="11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Najdete nás</a:t>
            </a:r>
          </a:p>
        </p:txBody>
      </p:sp>
      <p:sp>
        <p:nvSpPr>
          <p:cNvPr id="136" name="Google Shape;398;p31"/>
          <p:cNvSpPr/>
          <p:nvPr/>
        </p:nvSpPr>
        <p:spPr>
          <a:xfrm flipH="1">
            <a:off x="11037885" y="2344735"/>
            <a:ext cx="2" cy="9009064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7" name="Google Shape;399;p31"/>
          <p:cNvSpPr txBox="1"/>
          <p:nvPr/>
        </p:nvSpPr>
        <p:spPr>
          <a:xfrm>
            <a:off x="12691749" y="5029837"/>
            <a:ext cx="6035753" cy="260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Sídlo</a:t>
            </a:r>
          </a:p>
          <a:p>
            <a:pPr>
              <a:spcBef>
                <a:spcPts val="600"/>
              </a:spcBef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POWERHUB</a:t>
            </a:r>
          </a:p>
          <a:p>
            <a:pPr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Nám. Kinských 6</a:t>
            </a:r>
          </a:p>
          <a:p>
            <a:pPr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150 00 Praha 5</a:t>
            </a:r>
          </a:p>
        </p:txBody>
      </p:sp>
      <p:sp>
        <p:nvSpPr>
          <p:cNvPr id="138" name="Google Shape;400;p31"/>
          <p:cNvSpPr txBox="1"/>
          <p:nvPr/>
        </p:nvSpPr>
        <p:spPr>
          <a:xfrm>
            <a:off x="12691750" y="8597610"/>
            <a:ext cx="5086851" cy="82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11111"/>
              </a:lnSpc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Jsme také na</a:t>
            </a:r>
          </a:p>
        </p:txBody>
      </p:sp>
      <p:sp>
        <p:nvSpPr>
          <p:cNvPr id="139" name="Google Shape;401;p3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035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Google Shape;403;p31"/>
          <p:cNvSpPr/>
          <p:nvPr/>
        </p:nvSpPr>
        <p:spPr>
          <a:xfrm>
            <a:off x="12782112" y="9883774"/>
            <a:ext cx="1172450" cy="1172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41" name="Google Shape;404;p31"/>
          <p:cNvSpPr/>
          <p:nvPr/>
        </p:nvSpPr>
        <p:spPr>
          <a:xfrm>
            <a:off x="14415825" y="9883774"/>
            <a:ext cx="1172450" cy="117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pic>
        <p:nvPicPr>
          <p:cNvPr id="142" name="Obrázek 9" descr="Obráze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488" y="6190079"/>
            <a:ext cx="8027476" cy="1316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XIERA Theme">
  <a:themeElements>
    <a:clrScheme name="1_XIERA Theme">
      <a:dk1>
        <a:srgbClr val="191919"/>
      </a:dk1>
      <a:lt1>
        <a:srgbClr val="204370"/>
      </a:lt1>
      <a:dk2>
        <a:srgbClr val="A7A7A7"/>
      </a:dk2>
      <a:lt2>
        <a:srgbClr val="535353"/>
      </a:lt2>
      <a:accent1>
        <a:srgbClr val="D63AC4"/>
      </a:accent1>
      <a:accent2>
        <a:srgbClr val="893BC3"/>
      </a:accent2>
      <a:accent3>
        <a:srgbClr val="FE6565"/>
      </a:accent3>
      <a:accent4>
        <a:srgbClr val="FEE0E0"/>
      </a:accent4>
      <a:accent5>
        <a:srgbClr val="636363"/>
      </a:accent5>
      <a:accent6>
        <a:srgbClr val="7C7C7C"/>
      </a:accent6>
      <a:hlink>
        <a:srgbClr val="0000FF"/>
      </a:hlink>
      <a:folHlink>
        <a:srgbClr val="FF00FF"/>
      </a:folHlink>
    </a:clrScheme>
    <a:fontScheme name="1_XIERA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XIERA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0437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XIERA Theme">
  <a:themeElements>
    <a:clrScheme name="1_XIERA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63AC4"/>
      </a:accent1>
      <a:accent2>
        <a:srgbClr val="893BC3"/>
      </a:accent2>
      <a:accent3>
        <a:srgbClr val="FE6565"/>
      </a:accent3>
      <a:accent4>
        <a:srgbClr val="FEE0E0"/>
      </a:accent4>
      <a:accent5>
        <a:srgbClr val="636363"/>
      </a:accent5>
      <a:accent6>
        <a:srgbClr val="7C7C7C"/>
      </a:accent6>
      <a:hlink>
        <a:srgbClr val="0000FF"/>
      </a:hlink>
      <a:folHlink>
        <a:srgbClr val="FF00FF"/>
      </a:folHlink>
    </a:clrScheme>
    <a:fontScheme name="1_XIERA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XIERA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0437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