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12192000"/>
  <p:notesSz cx="6858000" cy="9144000"/>
  <p:embeddedFontLst>
    <p:embeddedFont>
      <p:font typeface="Arial Black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35">
          <p15:clr>
            <a:srgbClr val="A4A3A4"/>
          </p15:clr>
        </p15:guide>
        <p15:guide id="4" orient="horz" pos="565">
          <p15:clr>
            <a:srgbClr val="A4A3A4"/>
          </p15:clr>
        </p15:guide>
        <p15:guide id="5" orient="horz" pos="810">
          <p15:clr>
            <a:srgbClr val="A4A3A4"/>
          </p15:clr>
        </p15:guide>
        <p15:guide id="6" orient="horz" pos="3637">
          <p15:clr>
            <a:srgbClr val="A4A3A4"/>
          </p15:clr>
        </p15:guide>
        <p15:guide id="7" pos="440">
          <p15:clr>
            <a:srgbClr val="A4A3A4"/>
          </p15:clr>
        </p15:guide>
        <p15:guide id="8" pos="7240">
          <p15:clr>
            <a:srgbClr val="A4A3A4"/>
          </p15:clr>
        </p15:guide>
        <p15:guide id="9" orient="horz" pos="3022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25" roundtripDataSignature="AMtx7mjgR53IZj6HrxHSyddxDhQ/QJdO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  <p:guide pos="235" orient="horz"/>
        <p:guide pos="565" orient="horz"/>
        <p:guide pos="810" orient="horz"/>
        <p:guide pos="3637" orient="horz"/>
        <p:guide pos="440"/>
        <p:guide pos="7240"/>
        <p:guide pos="3022"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ArialBlack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/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0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40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0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8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48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1" name="Google Shape;81;p48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8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8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9"/>
          <p:cNvSpPr txBox="1"/>
          <p:nvPr>
            <p:ph idx="1" type="body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49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9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9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/>
          <p:nvPr>
            <p:ph type="title"/>
          </p:nvPr>
        </p:nvSpPr>
        <p:spPr>
          <a:xfrm rot="5400000">
            <a:off x="10688638" y="1371604"/>
            <a:ext cx="5851525" cy="3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50"/>
          <p:cNvSpPr txBox="1"/>
          <p:nvPr>
            <p:ph idx="1" type="body"/>
          </p:nvPr>
        </p:nvSpPr>
        <p:spPr>
          <a:xfrm rot="5400000">
            <a:off x="3271838" y="-2184396"/>
            <a:ext cx="5851525" cy="107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50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0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0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Text Slide 02">
  <p:cSld name="Blank Text Slide 02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Birmingham\MSU\Creative Services\DG EAC Framework jobs\EIT\2014 EIT re-brand\Brand elements examples\Mock-ups\Examples\Powerpoint Template\Old\Graphic_element.png" id="97" name="Google Shape;97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48900" y="-341313"/>
            <a:ext cx="1943100" cy="260985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1"/>
          <p:cNvSpPr txBox="1"/>
          <p:nvPr>
            <p:ph idx="1" type="body"/>
          </p:nvPr>
        </p:nvSpPr>
        <p:spPr>
          <a:xfrm>
            <a:off x="374594" y="404664"/>
            <a:ext cx="9321806" cy="1117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51"/>
          <p:cNvSpPr txBox="1"/>
          <p:nvPr>
            <p:ph idx="2" type="body"/>
          </p:nvPr>
        </p:nvSpPr>
        <p:spPr>
          <a:xfrm>
            <a:off x="374594" y="1621366"/>
            <a:ext cx="9321806" cy="4183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</a:defRPr>
            </a:lvl1pPr>
            <a:lvl2pPr indent="-355600" lvl="1" marL="9144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2pPr>
            <a:lvl3pPr indent="-355600" lvl="2" marL="13716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1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1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1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1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2"/>
          <p:cNvSpPr txBox="1"/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2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42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2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2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9"/>
          <p:cNvSpPr txBox="1"/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9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39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9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9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3"/>
          <p:cNvSpPr txBox="1"/>
          <p:nvPr>
            <p:ph idx="1" type="body"/>
          </p:nvPr>
        </p:nvSpPr>
        <p:spPr>
          <a:xfrm>
            <a:off x="8128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8" name="Google Shape;48;p43"/>
          <p:cNvSpPr txBox="1"/>
          <p:nvPr>
            <p:ph idx="2" type="body"/>
          </p:nvPr>
        </p:nvSpPr>
        <p:spPr>
          <a:xfrm>
            <a:off x="8229600" y="1600203"/>
            <a:ext cx="7213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9" name="Google Shape;49;p43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3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3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4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44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6" name="Google Shape;56;p44"/>
          <p:cNvSpPr txBox="1"/>
          <p:nvPr>
            <p:ph idx="3" type="body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44"/>
          <p:cNvSpPr txBox="1"/>
          <p:nvPr>
            <p:ph idx="4" type="body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8" name="Google Shape;58;p44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4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4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5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5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5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6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6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6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7"/>
          <p:cNvSpPr txBox="1"/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7"/>
          <p:cNvSpPr txBox="1"/>
          <p:nvPr>
            <p:ph idx="1" type="body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47"/>
          <p:cNvSpPr txBox="1"/>
          <p:nvPr>
            <p:ph idx="2" type="body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4" name="Google Shape;74;p47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7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8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8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8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8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7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7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7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7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jpg"/><Relationship Id="rId10" Type="http://schemas.openxmlformats.org/officeDocument/2006/relationships/image" Target="../media/image15.gif"/><Relationship Id="rId1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5" Type="http://schemas.openxmlformats.org/officeDocument/2006/relationships/image" Target="../media/image2.jpg"/><Relationship Id="rId6" Type="http://schemas.openxmlformats.org/officeDocument/2006/relationships/image" Target="../media/image6.png"/><Relationship Id="rId7" Type="http://schemas.openxmlformats.org/officeDocument/2006/relationships/image" Target="../media/image14.png"/><Relationship Id="rId8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jpg"/><Relationship Id="rId10" Type="http://schemas.openxmlformats.org/officeDocument/2006/relationships/image" Target="../media/image15.gif"/><Relationship Id="rId1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5" Type="http://schemas.openxmlformats.org/officeDocument/2006/relationships/image" Target="../media/image2.jpg"/><Relationship Id="rId6" Type="http://schemas.openxmlformats.org/officeDocument/2006/relationships/image" Target="../media/image6.png"/><Relationship Id="rId7" Type="http://schemas.openxmlformats.org/officeDocument/2006/relationships/image" Target="../media/image14.png"/><Relationship Id="rId8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67.png"/><Relationship Id="rId5" Type="http://schemas.openxmlformats.org/officeDocument/2006/relationships/image" Target="../media/image53.png"/><Relationship Id="rId6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65.png"/><Relationship Id="rId5" Type="http://schemas.openxmlformats.org/officeDocument/2006/relationships/image" Target="../media/image56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jpg"/><Relationship Id="rId10" Type="http://schemas.openxmlformats.org/officeDocument/2006/relationships/image" Target="../media/image60.jpg"/><Relationship Id="rId13" Type="http://schemas.openxmlformats.org/officeDocument/2006/relationships/image" Target="../media/image15.gif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5" Type="http://schemas.openxmlformats.org/officeDocument/2006/relationships/image" Target="../media/image45.jpg"/><Relationship Id="rId14" Type="http://schemas.openxmlformats.org/officeDocument/2006/relationships/image" Target="../media/image17.jpg"/><Relationship Id="rId5" Type="http://schemas.openxmlformats.org/officeDocument/2006/relationships/image" Target="../media/image2.jpg"/><Relationship Id="rId6" Type="http://schemas.openxmlformats.org/officeDocument/2006/relationships/image" Target="../media/image6.png"/><Relationship Id="rId7" Type="http://schemas.openxmlformats.org/officeDocument/2006/relationships/image" Target="../media/image14.png"/><Relationship Id="rId8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Relationship Id="rId4" Type="http://schemas.openxmlformats.org/officeDocument/2006/relationships/image" Target="../media/image22.png"/><Relationship Id="rId5" Type="http://schemas.openxmlformats.org/officeDocument/2006/relationships/image" Target="../media/image54.png"/><Relationship Id="rId6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8.png"/><Relationship Id="rId4" Type="http://schemas.openxmlformats.org/officeDocument/2006/relationships/image" Target="../media/image22.png"/><Relationship Id="rId5" Type="http://schemas.openxmlformats.org/officeDocument/2006/relationships/image" Target="../media/image59.png"/><Relationship Id="rId6" Type="http://schemas.openxmlformats.org/officeDocument/2006/relationships/image" Target="../media/image57.png"/><Relationship Id="rId7" Type="http://schemas.openxmlformats.org/officeDocument/2006/relationships/image" Target="../media/image61.png"/><Relationship Id="rId8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hyperlink" Target="https://cz.linkedin.com/company/powerhubprague" TargetMode="External"/><Relationship Id="rId10" Type="http://schemas.openxmlformats.org/officeDocument/2006/relationships/hyperlink" Target="https://www.facebook.com/PowerHUB.cz" TargetMode="External"/><Relationship Id="rId13" Type="http://schemas.openxmlformats.org/officeDocument/2006/relationships/hyperlink" Target="https://www.youtube.com/channel/UCL8OewS7qPqzotfSMmqT9Qw" TargetMode="External"/><Relationship Id="rId12" Type="http://schemas.openxmlformats.org/officeDocument/2006/relationships/hyperlink" Target="https://twitter.com/powerhubcz?lang=cs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PowerHUB.cz" TargetMode="External"/><Relationship Id="rId15" Type="http://schemas.openxmlformats.org/officeDocument/2006/relationships/image" Target="../media/image64.png"/><Relationship Id="rId14" Type="http://schemas.openxmlformats.org/officeDocument/2006/relationships/hyperlink" Target="https://www.instagram.com/powerhubcz/" TargetMode="External"/><Relationship Id="rId5" Type="http://schemas.openxmlformats.org/officeDocument/2006/relationships/image" Target="../media/image58.jpg"/><Relationship Id="rId6" Type="http://schemas.openxmlformats.org/officeDocument/2006/relationships/image" Target="../media/image6.png"/><Relationship Id="rId7" Type="http://schemas.openxmlformats.org/officeDocument/2006/relationships/hyperlink" Target="mailto:contactme@powerhub.cz" TargetMode="External"/><Relationship Id="rId8" Type="http://schemas.openxmlformats.org/officeDocument/2006/relationships/hyperlink" Target="tel:+420608882070" TargetMode="Externa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jpg"/><Relationship Id="rId10" Type="http://schemas.openxmlformats.org/officeDocument/2006/relationships/image" Target="../media/image15.gif"/><Relationship Id="rId13" Type="http://schemas.openxmlformats.org/officeDocument/2006/relationships/image" Target="../media/image8.jpg"/><Relationship Id="rId1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2.jpg"/><Relationship Id="rId5" Type="http://schemas.openxmlformats.org/officeDocument/2006/relationships/image" Target="../media/image2.jpg"/><Relationship Id="rId6" Type="http://schemas.openxmlformats.org/officeDocument/2006/relationships/image" Target="../media/image6.png"/><Relationship Id="rId7" Type="http://schemas.openxmlformats.org/officeDocument/2006/relationships/image" Target="../media/image14.png"/><Relationship Id="rId8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10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6.png"/><Relationship Id="rId5" Type="http://schemas.openxmlformats.org/officeDocument/2006/relationships/image" Target="../media/image25.jp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5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48.png"/><Relationship Id="rId6" Type="http://schemas.openxmlformats.org/officeDocument/2006/relationships/image" Target="../media/image38.jpg"/><Relationship Id="rId7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outdoor object, high&#10;&#10;Description automatically generated" id="105" name="Google Shape;10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751" y="-324"/>
            <a:ext cx="9077624" cy="614354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/>
          <p:nvPr/>
        </p:nvSpPr>
        <p:spPr>
          <a:xfrm>
            <a:off x="8039818" y="-4314"/>
            <a:ext cx="4140679" cy="6153509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5767" y="382426"/>
            <a:ext cx="3500464" cy="653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108" name="Google Shape;108;p1"/>
          <p:cNvPicPr preferRelativeResize="0"/>
          <p:nvPr/>
        </p:nvPicPr>
        <p:blipFill rotWithShape="1">
          <a:blip r:embed="rId5">
            <a:alphaModFix/>
          </a:blip>
          <a:srcRect b="1852" l="24212" r="60366" t="87592"/>
          <a:stretch/>
        </p:blipFill>
        <p:spPr>
          <a:xfrm>
            <a:off x="1" y="6148614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5">
            <a:alphaModFix/>
          </a:blip>
          <a:srcRect b="1852" l="0" r="1481" t="87592"/>
          <a:stretch/>
        </p:blipFill>
        <p:spPr>
          <a:xfrm>
            <a:off x="247073" y="6148614"/>
            <a:ext cx="11944926" cy="71985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 txBox="1"/>
          <p:nvPr/>
        </p:nvSpPr>
        <p:spPr>
          <a:xfrm>
            <a:off x="9249267" y="5166739"/>
            <a:ext cx="2378546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03833E"/>
                </a:solidFill>
                <a:latin typeface="Calibri"/>
                <a:ea typeface="Calibri"/>
                <a:cs typeface="Calibri"/>
                <a:sym typeface="Calibri"/>
              </a:rPr>
              <a:t>www.powerhub.cz</a:t>
            </a:r>
            <a:endParaRPr b="0" i="0" sz="1800" u="sng" cap="none" strike="noStrike">
              <a:solidFill>
                <a:srgbClr val="0383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"/>
          <p:cNvSpPr txBox="1"/>
          <p:nvPr/>
        </p:nvSpPr>
        <p:spPr>
          <a:xfrm>
            <a:off x="66718" y="5333883"/>
            <a:ext cx="8436633" cy="630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"/>
          <p:cNvSpPr txBox="1"/>
          <p:nvPr/>
        </p:nvSpPr>
        <p:spPr>
          <a:xfrm>
            <a:off x="9066940" y="5285443"/>
            <a:ext cx="2743200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4436F"/>
                </a:solidFill>
                <a:latin typeface="Calibri"/>
                <a:ea typeface="Calibri"/>
                <a:cs typeface="Calibri"/>
                <a:sym typeface="Calibri"/>
              </a:rPr>
              <a:t>Říčany, 23-24.6.2022</a:t>
            </a:r>
            <a:endParaRPr sz="20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17253" y="5229045"/>
            <a:ext cx="12191998" cy="833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"/>
          <p:cNvSpPr txBox="1"/>
          <p:nvPr/>
        </p:nvSpPr>
        <p:spPr>
          <a:xfrm>
            <a:off x="9934659" y="5993704"/>
            <a:ext cx="3519577" cy="695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8102228" y="1581705"/>
            <a:ext cx="384789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4436F"/>
                </a:solidFill>
                <a:latin typeface="Calibri"/>
                <a:ea typeface="Calibri"/>
                <a:cs typeface="Calibri"/>
                <a:sym typeface="Calibri"/>
              </a:rPr>
              <a:t>Future</a:t>
            </a:r>
            <a:r>
              <a:rPr b="1" lang="en-US" sz="3000">
                <a:solidFill>
                  <a:srgbClr val="03833E"/>
                </a:solidFill>
                <a:latin typeface="Calibri"/>
                <a:ea typeface="Calibri"/>
                <a:cs typeface="Calibri"/>
                <a:sym typeface="Calibri"/>
              </a:rPr>
              <a:t>City</a:t>
            </a:r>
            <a:r>
              <a:rPr b="1" lang="en-US" sz="3000">
                <a:solidFill>
                  <a:srgbClr val="14436F"/>
                </a:solidFill>
                <a:latin typeface="Calibri"/>
                <a:ea typeface="Calibri"/>
                <a:cs typeface="Calibri"/>
                <a:sym typeface="Calibri"/>
              </a:rPr>
              <a:t>Tech 2022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14436F"/>
                </a:solidFill>
                <a:latin typeface="Calibri"/>
                <a:ea typeface="Calibri"/>
                <a:cs typeface="Calibri"/>
                <a:sym typeface="Calibri"/>
              </a:rPr>
              <a:t>Autonomní mobilita</a:t>
            </a:r>
            <a:endParaRPr b="1" sz="24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93" y="5573191"/>
            <a:ext cx="805367" cy="56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2580" y="5654873"/>
            <a:ext cx="705857" cy="62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7397" y="5611138"/>
            <a:ext cx="524283" cy="52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3"/>
          <p:cNvPicPr preferRelativeResize="0"/>
          <p:nvPr/>
        </p:nvPicPr>
        <p:blipFill rotWithShape="1">
          <a:blip r:embed="rId6">
            <a:alphaModFix/>
          </a:blip>
          <a:srcRect b="1852" l="0" r="1481" t="87592"/>
          <a:stretch/>
        </p:blipFill>
        <p:spPr>
          <a:xfrm>
            <a:off x="0" y="6133530"/>
            <a:ext cx="12192000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3"/>
          <p:cNvSpPr/>
          <p:nvPr/>
        </p:nvSpPr>
        <p:spPr>
          <a:xfrm>
            <a:off x="6096001" y="6301014"/>
            <a:ext cx="54964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3"/>
          <p:cNvSpPr txBox="1"/>
          <p:nvPr/>
        </p:nvSpPr>
        <p:spPr>
          <a:xfrm>
            <a:off x="2603279" y="6284810"/>
            <a:ext cx="200794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 Výstavišti</a:t>
            </a:r>
            <a:endParaRPr/>
          </a:p>
        </p:txBody>
      </p:sp>
      <p:pic>
        <p:nvPicPr>
          <p:cNvPr descr="Obsah obrázku text&#10;&#10;Popis se vygeneroval automaticky." id="291" name="Google Shape;29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8499" y="5766875"/>
            <a:ext cx="1525176" cy="35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26303" y="5706259"/>
            <a:ext cx="610369" cy="338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13"/>
          <p:cNvGrpSpPr/>
          <p:nvPr/>
        </p:nvGrpSpPr>
        <p:grpSpPr>
          <a:xfrm>
            <a:off x="411488" y="1090880"/>
            <a:ext cx="11706326" cy="4428000"/>
            <a:chOff x="0" y="167226"/>
            <a:chExt cx="11706326" cy="4428000"/>
          </a:xfrm>
        </p:grpSpPr>
        <p:sp>
          <p:nvSpPr>
            <p:cNvPr id="294" name="Google Shape;294;p13"/>
            <p:cNvSpPr/>
            <p:nvPr/>
          </p:nvSpPr>
          <p:spPr>
            <a:xfrm>
              <a:off x="0" y="462426"/>
              <a:ext cx="11706326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585316" y="167226"/>
              <a:ext cx="8194428" cy="590400"/>
            </a:xfrm>
            <a:prstGeom prst="roundRect">
              <a:avLst>
                <a:gd fmla="val 16667" name="adj"/>
              </a:avLst>
            </a:prstGeom>
            <a:solidFill>
              <a:srgbClr val="8CB3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3"/>
            <p:cNvSpPr txBox="1"/>
            <p:nvPr/>
          </p:nvSpPr>
          <p:spPr>
            <a:xfrm>
              <a:off x="614137" y="196047"/>
              <a:ext cx="8136786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09725" spcFirstLastPara="1" rIns="309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Vyplnění chybějícího článku dopravy poslední míle</a:t>
              </a:r>
              <a:endParaRPr b="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0" y="1369626"/>
              <a:ext cx="11706326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585316" y="1074426"/>
              <a:ext cx="8194428" cy="590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3"/>
            <p:cNvSpPr txBox="1"/>
            <p:nvPr/>
          </p:nvSpPr>
          <p:spPr>
            <a:xfrm>
              <a:off x="614137" y="1103247"/>
              <a:ext cx="8136786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09725" spcFirstLastPara="1" rIns="309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Zlepšuje dostupnost veřejné dopravy</a:t>
              </a:r>
              <a:endParaRPr b="0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0" y="2276826"/>
              <a:ext cx="11706326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585316" y="1981626"/>
              <a:ext cx="8194428" cy="590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3"/>
            <p:cNvSpPr txBox="1"/>
            <p:nvPr/>
          </p:nvSpPr>
          <p:spPr>
            <a:xfrm>
              <a:off x="614137" y="2010447"/>
              <a:ext cx="8136786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09725" spcFirstLastPara="1" rIns="309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On Demand Veřejná</a:t>
              </a: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doprava mimo exponovanou dobu 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0" y="3184026"/>
              <a:ext cx="11706326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585316" y="2888826"/>
              <a:ext cx="8194428" cy="590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3"/>
            <p:cNvSpPr txBox="1"/>
            <p:nvPr/>
          </p:nvSpPr>
          <p:spPr>
            <a:xfrm>
              <a:off x="614137" y="2917647"/>
              <a:ext cx="8136786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09725" spcFirstLastPara="1" rIns="309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Motivuje lidi, aby se vzdali svých aut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0" y="4091226"/>
              <a:ext cx="11706326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85316" y="3796026"/>
              <a:ext cx="8194428" cy="590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3"/>
            <p:cNvSpPr txBox="1"/>
            <p:nvPr/>
          </p:nvSpPr>
          <p:spPr>
            <a:xfrm>
              <a:off x="614137" y="3824847"/>
              <a:ext cx="8136786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09725" spcFirstLastPara="1" rIns="309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Zlepšuje dopravní průchodnost a pomáhá snižovat emise ve městech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Obsah obrázku text&#10;&#10;Popis se vygeneroval automaticky." id="309" name="Google Shape;309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10660" y="5513868"/>
            <a:ext cx="844124" cy="84412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3"/>
          <p:cNvSpPr txBox="1"/>
          <p:nvPr/>
        </p:nvSpPr>
        <p:spPr>
          <a:xfrm>
            <a:off x="684122" y="192117"/>
            <a:ext cx="10664825" cy="58477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Výhody Autonomní mobility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| Communications &amp; Marketing - UCL – University College London" id="311" name="Google Shape;311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23785" y="5685094"/>
            <a:ext cx="577176" cy="347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312" name="Google Shape;312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996408" y="5666569"/>
            <a:ext cx="689982" cy="38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36873" y="5653158"/>
            <a:ext cx="890860" cy="391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93" y="5573191"/>
            <a:ext cx="805367" cy="56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2580" y="5654873"/>
            <a:ext cx="705857" cy="62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7397" y="5611138"/>
            <a:ext cx="524283" cy="52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5"/>
          <p:cNvPicPr preferRelativeResize="0"/>
          <p:nvPr/>
        </p:nvPicPr>
        <p:blipFill rotWithShape="1">
          <a:blip r:embed="rId6">
            <a:alphaModFix/>
          </a:blip>
          <a:srcRect b="1852" l="0" r="1481" t="87592"/>
          <a:stretch/>
        </p:blipFill>
        <p:spPr>
          <a:xfrm>
            <a:off x="0" y="6133530"/>
            <a:ext cx="12192000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5"/>
          <p:cNvSpPr/>
          <p:nvPr/>
        </p:nvSpPr>
        <p:spPr>
          <a:xfrm>
            <a:off x="6096001" y="6301014"/>
            <a:ext cx="54964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&#10;&#10;Popis se vygeneroval automaticky." id="324" name="Google Shape;324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8499" y="5766875"/>
            <a:ext cx="1525176" cy="35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26303" y="5706259"/>
            <a:ext cx="610369" cy="338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15"/>
          <p:cNvGrpSpPr/>
          <p:nvPr/>
        </p:nvGrpSpPr>
        <p:grpSpPr>
          <a:xfrm>
            <a:off x="411488" y="980180"/>
            <a:ext cx="11706326" cy="4649400"/>
            <a:chOff x="0" y="56526"/>
            <a:chExt cx="11706326" cy="4649400"/>
          </a:xfrm>
        </p:grpSpPr>
        <p:sp>
          <p:nvSpPr>
            <p:cNvPr id="327" name="Google Shape;327;p15"/>
            <p:cNvSpPr/>
            <p:nvPr/>
          </p:nvSpPr>
          <p:spPr>
            <a:xfrm>
              <a:off x="0" y="366486"/>
              <a:ext cx="11706326" cy="52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585316" y="56526"/>
              <a:ext cx="8194428" cy="619920"/>
            </a:xfrm>
            <a:prstGeom prst="roundRect">
              <a:avLst>
                <a:gd fmla="val 16667" name="adj"/>
              </a:avLst>
            </a:prstGeom>
            <a:solidFill>
              <a:srgbClr val="8CB3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5"/>
            <p:cNvSpPr txBox="1"/>
            <p:nvPr/>
          </p:nvSpPr>
          <p:spPr>
            <a:xfrm>
              <a:off x="615578" y="86788"/>
              <a:ext cx="8133904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09725" spcFirstLastPara="1" rIns="309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</a:rPr>
                <a:t>PRVOTNÍ NÁKLADY  (není rozdíl jestli je v provozu týden/měsíc/rok - prvotní náklady jsou vždy podobné)</a:t>
              </a:r>
              <a:endParaRPr sz="1900"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0" y="1319046"/>
              <a:ext cx="11706326" cy="52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585316" y="1009086"/>
              <a:ext cx="8194428" cy="619920"/>
            </a:xfrm>
            <a:prstGeom prst="roundRect">
              <a:avLst>
                <a:gd fmla="val 16667" name="adj"/>
              </a:avLst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5"/>
            <p:cNvSpPr txBox="1"/>
            <p:nvPr/>
          </p:nvSpPr>
          <p:spPr>
            <a:xfrm>
              <a:off x="615578" y="1039348"/>
              <a:ext cx="8133904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09725" spcFirstLastPara="1" rIns="309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</a:rPr>
                <a:t>Nedůvěra politiků - příliš vzdálené vrcholky hor </a:t>
              </a:r>
              <a:endParaRPr sz="1300"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0" y="2271606"/>
              <a:ext cx="11706326" cy="52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585316" y="1961646"/>
              <a:ext cx="8194428" cy="61992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5"/>
            <p:cNvSpPr txBox="1"/>
            <p:nvPr/>
          </p:nvSpPr>
          <p:spPr>
            <a:xfrm>
              <a:off x="615578" y="1991908"/>
              <a:ext cx="8133904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09725" spcFirstLastPara="1" rIns="309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</a:rPr>
                <a:t>Technologie - kvalitní vozidlo schopné reálného provozu</a:t>
              </a:r>
              <a:endParaRPr sz="1900">
                <a:solidFill>
                  <a:schemeClr val="lt1"/>
                </a:solidFill>
              </a:endParaRPr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0" y="3224166"/>
              <a:ext cx="11706326" cy="52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585316" y="2914206"/>
              <a:ext cx="8194428" cy="619920"/>
            </a:xfrm>
            <a:prstGeom prst="roundRect">
              <a:avLst>
                <a:gd fmla="val 16667" name="adj"/>
              </a:avLst>
            </a:prstGeom>
            <a:solidFill>
              <a:srgbClr val="24406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5"/>
            <p:cNvSpPr txBox="1"/>
            <p:nvPr/>
          </p:nvSpPr>
          <p:spPr>
            <a:xfrm>
              <a:off x="615578" y="2944468"/>
              <a:ext cx="8133904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09725" spcFirstLastPara="1" rIns="309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</a:rPr>
                <a:t>TÝM + související technologie – autonomie, teleoperace, dispečink a implementační tým</a:t>
              </a: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0" y="4176726"/>
              <a:ext cx="11706326" cy="52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585316" y="3866766"/>
              <a:ext cx="8194428" cy="61992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5"/>
            <p:cNvSpPr txBox="1"/>
            <p:nvPr/>
          </p:nvSpPr>
          <p:spPr>
            <a:xfrm>
              <a:off x="615578" y="3897028"/>
              <a:ext cx="8133904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09725" spcFirstLastPara="1" rIns="309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1900">
                  <a:solidFill>
                    <a:schemeClr val="lt1"/>
                  </a:solidFill>
                </a:rPr>
                <a:t>REGULACE (v případě nasazení s pasažéry v </a:t>
              </a:r>
              <a:r>
                <a:rPr lang="en-US" sz="1900">
                  <a:solidFill>
                    <a:schemeClr val="lt1"/>
                  </a:solidFill>
                </a:rPr>
                <a:t>městském</a:t>
              </a:r>
              <a:r>
                <a:rPr lang="en-US" sz="1900">
                  <a:solidFill>
                    <a:schemeClr val="lt1"/>
                  </a:solidFill>
                </a:rPr>
                <a:t> provozu)</a:t>
              </a:r>
              <a:endParaRPr sz="1900"/>
            </a:p>
          </p:txBody>
        </p:sp>
      </p:grpSp>
      <p:pic>
        <p:nvPicPr>
          <p:cNvPr descr="Obsah obrázku text&#10;&#10;Popis se vygeneroval automaticky." id="342" name="Google Shape;342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10660" y="5513868"/>
            <a:ext cx="844124" cy="84412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5"/>
          <p:cNvSpPr txBox="1"/>
          <p:nvPr/>
        </p:nvSpPr>
        <p:spPr>
          <a:xfrm>
            <a:off x="684122" y="192117"/>
            <a:ext cx="10664825" cy="58477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Hlavní problémy s nasazením </a:t>
            </a:r>
            <a:endParaRPr/>
          </a:p>
        </p:txBody>
      </p:sp>
      <p:pic>
        <p:nvPicPr>
          <p:cNvPr descr="Logo | Communications &amp; Marketing - UCL – University College London" id="344" name="Google Shape;344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23785" y="5685094"/>
            <a:ext cx="577176" cy="347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345" name="Google Shape;345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996408" y="5666569"/>
            <a:ext cx="689982" cy="38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36873" y="5653158"/>
            <a:ext cx="890860" cy="391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 result for energy ecar" id="352" name="Google Shape;352;p18"/>
          <p:cNvSpPr/>
          <p:nvPr/>
        </p:nvSpPr>
        <p:spPr>
          <a:xfrm>
            <a:off x="155575" y="-928688"/>
            <a:ext cx="33942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353" name="Google Shape;353;p18"/>
          <p:cNvSpPr/>
          <p:nvPr/>
        </p:nvSpPr>
        <p:spPr>
          <a:xfrm>
            <a:off x="77193" y="-825614"/>
            <a:ext cx="33942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icon" id="354" name="Google Shape;354;p18"/>
          <p:cNvSpPr/>
          <p:nvPr/>
        </p:nvSpPr>
        <p:spPr>
          <a:xfrm>
            <a:off x="155575" y="-795116"/>
            <a:ext cx="3532200" cy="18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8"/>
          <p:cNvSpPr txBox="1"/>
          <p:nvPr/>
        </p:nvSpPr>
        <p:spPr>
          <a:xfrm>
            <a:off x="622300" y="1285875"/>
            <a:ext cx="11322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0383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34593"/>
            <a:ext cx="12191999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8"/>
          <p:cNvSpPr txBox="1"/>
          <p:nvPr/>
        </p:nvSpPr>
        <p:spPr>
          <a:xfrm>
            <a:off x="2562808" y="4440638"/>
            <a:ext cx="1193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b="1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8"/>
          <p:cNvSpPr txBox="1"/>
          <p:nvPr/>
        </p:nvSpPr>
        <p:spPr>
          <a:xfrm>
            <a:off x="8645255" y="4391809"/>
            <a:ext cx="1232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b="1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8"/>
          <p:cNvSpPr/>
          <p:nvPr/>
        </p:nvSpPr>
        <p:spPr>
          <a:xfrm>
            <a:off x="89829" y="1106337"/>
            <a:ext cx="4704900" cy="47058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8"/>
          <p:cNvSpPr/>
          <p:nvPr/>
        </p:nvSpPr>
        <p:spPr>
          <a:xfrm>
            <a:off x="246792" y="3687707"/>
            <a:ext cx="45153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</a:rPr>
              <a:t>Zviditelnění jako průkopníka moderních technologií v oblasti udržitelné dopravy a logistiky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</a:rPr>
              <a:t>(Autonomie, Elektro, H2,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</a:rPr>
              <a:t>Technologie 5G)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361" name="Google Shape;361;p18"/>
          <p:cNvSpPr txBox="1"/>
          <p:nvPr/>
        </p:nvSpPr>
        <p:spPr>
          <a:xfrm>
            <a:off x="246792" y="1490008"/>
            <a:ext cx="4531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FFFFFF"/>
                </a:solidFill>
              </a:rPr>
              <a:t>Exkluzivní přístup k novým technologiím a možnost získání důležitých dat a poznatků v segmentech s vyšším růstem</a:t>
            </a:r>
            <a:endParaRPr sz="2100"/>
          </a:p>
        </p:txBody>
      </p:sp>
      <p:sp>
        <p:nvSpPr>
          <p:cNvPr id="362" name="Google Shape;362;p18"/>
          <p:cNvSpPr txBox="1"/>
          <p:nvPr/>
        </p:nvSpPr>
        <p:spPr>
          <a:xfrm>
            <a:off x="247073" y="192016"/>
            <a:ext cx="5193600" cy="584700"/>
          </a:xfrm>
          <a:prstGeom prst="rect">
            <a:avLst/>
          </a:prstGeom>
          <a:solidFill>
            <a:schemeClr val="lt1">
              <a:alpha val="69800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2022 – Přínosy pro partnery </a:t>
            </a:r>
            <a:endParaRPr/>
          </a:p>
        </p:txBody>
      </p:sp>
      <p:sp>
        <p:nvSpPr>
          <p:cNvPr id="363" name="Google Shape;363;p18"/>
          <p:cNvSpPr txBox="1"/>
          <p:nvPr/>
        </p:nvSpPr>
        <p:spPr>
          <a:xfrm>
            <a:off x="2603279" y="6284810"/>
            <a:ext cx="2007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 Výstavišti</a:t>
            </a:r>
            <a:endParaRPr/>
          </a:p>
        </p:txBody>
      </p:sp>
      <p:cxnSp>
        <p:nvCxnSpPr>
          <p:cNvPr id="364" name="Google Shape;364;p18"/>
          <p:cNvCxnSpPr/>
          <p:nvPr/>
        </p:nvCxnSpPr>
        <p:spPr>
          <a:xfrm>
            <a:off x="525734" y="3478081"/>
            <a:ext cx="35967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5" name="Google Shape;365;p18"/>
          <p:cNvCxnSpPr/>
          <p:nvPr/>
        </p:nvCxnSpPr>
        <p:spPr>
          <a:xfrm>
            <a:off x="525734" y="5828084"/>
            <a:ext cx="35967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6" name="Google Shape;36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0317" y="2934562"/>
            <a:ext cx="4522862" cy="3015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hračka, vektorová grafika&#10;&#10;Popis byl vytvořen automaticky" id="367" name="Google Shape;36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7177" y="193099"/>
            <a:ext cx="3555999" cy="26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7778" y="1493864"/>
            <a:ext cx="861180" cy="708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 result for energy ecar" id="374" name="Google Shape;374;p19"/>
          <p:cNvSpPr/>
          <p:nvPr/>
        </p:nvSpPr>
        <p:spPr>
          <a:xfrm>
            <a:off x="155575" y="-9286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375" name="Google Shape;375;p19"/>
          <p:cNvSpPr/>
          <p:nvPr/>
        </p:nvSpPr>
        <p:spPr>
          <a:xfrm>
            <a:off x="77193" y="-825614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icon" id="376" name="Google Shape;376;p19"/>
          <p:cNvSpPr/>
          <p:nvPr/>
        </p:nvSpPr>
        <p:spPr>
          <a:xfrm>
            <a:off x="155575" y="-898525"/>
            <a:ext cx="3532188" cy="1874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33530"/>
            <a:ext cx="12192000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9"/>
          <p:cNvSpPr txBox="1"/>
          <p:nvPr/>
        </p:nvSpPr>
        <p:spPr>
          <a:xfrm>
            <a:off x="3412927" y="4460428"/>
            <a:ext cx="11933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b="1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9"/>
          <p:cNvSpPr txBox="1"/>
          <p:nvPr/>
        </p:nvSpPr>
        <p:spPr>
          <a:xfrm>
            <a:off x="8645255" y="4391809"/>
            <a:ext cx="12321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b="1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9"/>
          <p:cNvSpPr/>
          <p:nvPr/>
        </p:nvSpPr>
        <p:spPr>
          <a:xfrm>
            <a:off x="953779" y="1297989"/>
            <a:ext cx="4414797" cy="4279889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9"/>
          <p:cNvSpPr/>
          <p:nvPr/>
        </p:nvSpPr>
        <p:spPr>
          <a:xfrm>
            <a:off x="1123659" y="3541014"/>
            <a:ext cx="412852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1"/>
                </a:solidFill>
              </a:rPr>
              <a:t>Podpora vlastních ESG programů, které zvyšují hodnotu pro akcionáře (McKinsey)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382" name="Google Shape;382;p19"/>
          <p:cNvSpPr txBox="1"/>
          <p:nvPr/>
        </p:nvSpPr>
        <p:spPr>
          <a:xfrm>
            <a:off x="1123659" y="1509798"/>
            <a:ext cx="40020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FFFFFF"/>
                </a:solidFill>
              </a:rPr>
              <a:t>Posílení vnímání partnera jako společensky zodpovědná firma podporující udržitelný ekonomický rozvoj</a:t>
            </a:r>
            <a:endParaRPr b="1" sz="2200">
              <a:solidFill>
                <a:srgbClr val="FFFFFF"/>
              </a:solidFill>
            </a:endParaRPr>
          </a:p>
        </p:txBody>
      </p:sp>
      <p:sp>
        <p:nvSpPr>
          <p:cNvPr id="383" name="Google Shape;383;p19"/>
          <p:cNvSpPr txBox="1"/>
          <p:nvPr/>
        </p:nvSpPr>
        <p:spPr>
          <a:xfrm>
            <a:off x="247073" y="192016"/>
            <a:ext cx="5193607" cy="58477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2022 – Přínosy pro partnery </a:t>
            </a:r>
            <a:endParaRPr/>
          </a:p>
        </p:txBody>
      </p:sp>
      <p:sp>
        <p:nvSpPr>
          <p:cNvPr id="384" name="Google Shape;384;p19"/>
          <p:cNvSpPr txBox="1"/>
          <p:nvPr/>
        </p:nvSpPr>
        <p:spPr>
          <a:xfrm>
            <a:off x="2603279" y="6284810"/>
            <a:ext cx="200794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 Výstavišti</a:t>
            </a:r>
            <a:endParaRPr/>
          </a:p>
        </p:txBody>
      </p:sp>
      <p:cxnSp>
        <p:nvCxnSpPr>
          <p:cNvPr id="385" name="Google Shape;385;p19"/>
          <p:cNvCxnSpPr/>
          <p:nvPr/>
        </p:nvCxnSpPr>
        <p:spPr>
          <a:xfrm>
            <a:off x="1215833" y="3409539"/>
            <a:ext cx="3596698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6" name="Google Shape;386;p19"/>
          <p:cNvCxnSpPr/>
          <p:nvPr/>
        </p:nvCxnSpPr>
        <p:spPr>
          <a:xfrm>
            <a:off x="1215833" y="5242149"/>
            <a:ext cx="3596698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7" name="Google Shape;38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1550" y="378246"/>
            <a:ext cx="28448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9536" y="2926452"/>
            <a:ext cx="4748828" cy="2637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93" y="5573191"/>
            <a:ext cx="805367" cy="56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2580" y="5654873"/>
            <a:ext cx="705857" cy="62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7397" y="5611138"/>
            <a:ext cx="524283" cy="52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0"/>
          <p:cNvPicPr preferRelativeResize="0"/>
          <p:nvPr/>
        </p:nvPicPr>
        <p:blipFill rotWithShape="1">
          <a:blip r:embed="rId6">
            <a:alphaModFix/>
          </a:blip>
          <a:srcRect b="1852" l="0" r="1481" t="87592"/>
          <a:stretch/>
        </p:blipFill>
        <p:spPr>
          <a:xfrm>
            <a:off x="0" y="6133530"/>
            <a:ext cx="12192000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0"/>
          <p:cNvSpPr/>
          <p:nvPr/>
        </p:nvSpPr>
        <p:spPr>
          <a:xfrm>
            <a:off x="6096001" y="6301014"/>
            <a:ext cx="54964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0"/>
          <p:cNvSpPr txBox="1"/>
          <p:nvPr/>
        </p:nvSpPr>
        <p:spPr>
          <a:xfrm>
            <a:off x="2603279" y="6284810"/>
            <a:ext cx="200794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 Výstavišti</a:t>
            </a:r>
            <a:endParaRPr/>
          </a:p>
        </p:txBody>
      </p:sp>
      <p:pic>
        <p:nvPicPr>
          <p:cNvPr descr="Obsah obrázku text&#10;&#10;Popis se vygeneroval automaticky." id="400" name="Google Shape;40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8499" y="5766875"/>
            <a:ext cx="1525176" cy="35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26303" y="5706259"/>
            <a:ext cx="610369" cy="338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2" name="Google Shape;402;p10"/>
          <p:cNvGrpSpPr/>
          <p:nvPr/>
        </p:nvGrpSpPr>
        <p:grpSpPr>
          <a:xfrm>
            <a:off x="66432" y="961113"/>
            <a:ext cx="10340479" cy="4443120"/>
            <a:chOff x="0" y="37459"/>
            <a:chExt cx="10340479" cy="4443120"/>
          </a:xfrm>
        </p:grpSpPr>
        <p:sp>
          <p:nvSpPr>
            <p:cNvPr id="403" name="Google Shape;403;p10"/>
            <p:cNvSpPr/>
            <p:nvPr/>
          </p:nvSpPr>
          <p:spPr>
            <a:xfrm>
              <a:off x="0" y="539299"/>
              <a:ext cx="10340479" cy="856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517023" y="37459"/>
              <a:ext cx="7238335" cy="1003680"/>
            </a:xfrm>
            <a:prstGeom prst="roundRect">
              <a:avLst>
                <a:gd fmla="val 16667" name="adj"/>
              </a:avLst>
            </a:prstGeom>
            <a:solidFill>
              <a:srgbClr val="8CB3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0"/>
            <p:cNvSpPr txBox="1"/>
            <p:nvPr/>
          </p:nvSpPr>
          <p:spPr>
            <a:xfrm>
              <a:off x="566019" y="86455"/>
              <a:ext cx="7140343" cy="9056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3575" spcFirstLastPara="1" rIns="2735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</a:rPr>
                <a:t>Od 07/2022 zahájení provozu vozidel Na Výstavišti Praha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</a:rPr>
                <a:t>(s pasažéry</a:t>
              </a:r>
              <a:r>
                <a:rPr lang="en-US" sz="2000">
                  <a:solidFill>
                    <a:schemeClr val="lt1"/>
                  </a:solidFill>
                </a:rPr>
                <a:t> - komerční spuštění po skončení festivalu Metronom Prague)</a:t>
              </a:r>
              <a:endParaRPr sz="2000">
                <a:solidFill>
                  <a:schemeClr val="lt1"/>
                </a:solidFill>
              </a:endParaRPr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0" y="2081539"/>
              <a:ext cx="10340479" cy="856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517023" y="1579699"/>
              <a:ext cx="7238335" cy="1003680"/>
            </a:xfrm>
            <a:prstGeom prst="roundRect">
              <a:avLst>
                <a:gd fmla="val 16667" name="adj"/>
              </a:avLst>
            </a:pr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0"/>
            <p:cNvSpPr txBox="1"/>
            <p:nvPr/>
          </p:nvSpPr>
          <p:spPr>
            <a:xfrm>
              <a:off x="566019" y="1628695"/>
              <a:ext cx="7140343" cy="9056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3575" spcFirstLastPara="1" rIns="2735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</a:rPr>
                <a:t>Postupně </a:t>
              </a:r>
              <a:r>
                <a:rPr lang="en-US" sz="2000">
                  <a:solidFill>
                    <a:schemeClr val="lt1"/>
                  </a:solidFill>
                </a:rPr>
                <a:t>během let 2022 - 2024 testování a provoz různých typů vozidel a zajištění uvedení do provozu </a:t>
              </a:r>
              <a:r>
                <a:rPr lang="en-US" sz="2000">
                  <a:solidFill>
                    <a:schemeClr val="lt1"/>
                  </a:solidFill>
                </a:rPr>
                <a:t>(AuveTech, CTAG) </a:t>
              </a:r>
              <a:endParaRPr sz="2000">
                <a:solidFill>
                  <a:schemeClr val="lt1"/>
                </a:solidFill>
              </a:endParaRPr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0" y="3623779"/>
              <a:ext cx="10340479" cy="856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517023" y="3121939"/>
              <a:ext cx="7238335" cy="1003680"/>
            </a:xfrm>
            <a:prstGeom prst="roundRect">
              <a:avLst>
                <a:gd fmla="val 16667" name="adj"/>
              </a:avLst>
            </a:prstGeom>
            <a:solidFill>
              <a:srgbClr val="24406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0"/>
            <p:cNvSpPr txBox="1"/>
            <p:nvPr/>
          </p:nvSpPr>
          <p:spPr>
            <a:xfrm>
              <a:off x="566019" y="3170935"/>
              <a:ext cx="7140300" cy="90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3575" spcFirstLastPara="1" rIns="273575" wrap="square" tIns="0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 bude dál ? 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</a:rPr>
                <a:t>07/2022 - propojení lokalit Výstaviště, Holešovická Tržnice a Centra města</a:t>
              </a:r>
              <a:endParaRPr sz="2000">
                <a:solidFill>
                  <a:schemeClr val="lt1"/>
                </a:solidFill>
              </a:endParaRPr>
            </a:p>
          </p:txBody>
        </p:sp>
      </p:grpSp>
      <p:pic>
        <p:nvPicPr>
          <p:cNvPr descr="Obsah obrázku text&#10;&#10;Popis se vygeneroval automaticky." id="412" name="Google Shape;412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10660" y="5513868"/>
            <a:ext cx="844124" cy="844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trom, tráva, exteriér&#10;&#10;Popis se vygeneroval automaticky." id="413" name="Google Shape;413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48599" y="1285875"/>
            <a:ext cx="2743200" cy="1543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exteriér, různé, dodávka&#10;&#10;Popis se vygeneroval automaticky." id="414" name="Google Shape;414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848599" y="3033594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220200" y="1974996"/>
            <a:ext cx="2971800" cy="196188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16" name="Google Shape;416;p10"/>
          <p:cNvSpPr txBox="1"/>
          <p:nvPr/>
        </p:nvSpPr>
        <p:spPr>
          <a:xfrm>
            <a:off x="684122" y="192117"/>
            <a:ext cx="10664700" cy="538800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chemeClr val="dk2"/>
                </a:solidFill>
              </a:rPr>
              <a:t>2022 - Provoz Autonomních vozidel Na Výstavišti Praha</a:t>
            </a:r>
            <a:endParaRPr sz="1100"/>
          </a:p>
        </p:txBody>
      </p:sp>
      <p:pic>
        <p:nvPicPr>
          <p:cNvPr descr="Logo | Communications &amp; Marketing - UCL – University College London" id="417" name="Google Shape;417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323785" y="5685094"/>
            <a:ext cx="577176" cy="347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418" name="Google Shape;418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996408" y="5666569"/>
            <a:ext cx="689982" cy="38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836873" y="5653158"/>
            <a:ext cx="890860" cy="391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compact disk, posing&#10;&#10;Description automatically generated" id="425" name="Google Shape;4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-9212"/>
            <a:ext cx="8857373" cy="6195507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energy ecar" id="426" name="Google Shape;426;p21"/>
          <p:cNvSpPr/>
          <p:nvPr/>
        </p:nvSpPr>
        <p:spPr>
          <a:xfrm>
            <a:off x="155575" y="-9286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133530"/>
            <a:ext cx="12192000" cy="733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podepsat&#10;&#10;Popis se vygeneroval automaticky." id="428" name="Google Shape;42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9071" y="142303"/>
            <a:ext cx="2902587" cy="53898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1"/>
          <p:cNvSpPr/>
          <p:nvPr/>
        </p:nvSpPr>
        <p:spPr>
          <a:xfrm>
            <a:off x="806937" y="2345589"/>
            <a:ext cx="2332892" cy="1008184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1"/>
          <p:cNvSpPr txBox="1"/>
          <p:nvPr/>
        </p:nvSpPr>
        <p:spPr>
          <a:xfrm>
            <a:off x="792135" y="2434211"/>
            <a:ext cx="23309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TechnologickýTest Bed 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431" name="Google Shape;431;p21"/>
          <p:cNvSpPr/>
          <p:nvPr/>
        </p:nvSpPr>
        <p:spPr>
          <a:xfrm>
            <a:off x="818660" y="4830880"/>
            <a:ext cx="2332892" cy="1008184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1"/>
          <p:cNvSpPr/>
          <p:nvPr/>
        </p:nvSpPr>
        <p:spPr>
          <a:xfrm>
            <a:off x="818660" y="3576511"/>
            <a:ext cx="2332892" cy="1008184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1"/>
          <p:cNvSpPr txBox="1"/>
          <p:nvPr/>
        </p:nvSpPr>
        <p:spPr>
          <a:xfrm>
            <a:off x="972036" y="3658571"/>
            <a:ext cx="161778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Real life prostředí </a:t>
            </a:r>
            <a:endParaRPr b="1" sz="24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34" name="Google Shape;434;p21"/>
          <p:cNvSpPr txBox="1"/>
          <p:nvPr/>
        </p:nvSpPr>
        <p:spPr>
          <a:xfrm>
            <a:off x="877273" y="4862840"/>
            <a:ext cx="216876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Konkurenční výhodu</a:t>
            </a:r>
            <a:endParaRPr b="1" sz="24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35" name="Google Shape;435;p21"/>
          <p:cNvSpPr txBox="1"/>
          <p:nvPr/>
        </p:nvSpPr>
        <p:spPr>
          <a:xfrm>
            <a:off x="6626854" y="777035"/>
            <a:ext cx="295421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5G</a:t>
            </a:r>
            <a:endParaRPr b="1" sz="96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Obsah obrázku text, podepsat&#10;&#10;Popis se vygeneroval automaticky." id="436" name="Google Shape;43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250" y="267186"/>
            <a:ext cx="2902587" cy="53898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1"/>
          <p:cNvSpPr/>
          <p:nvPr/>
        </p:nvSpPr>
        <p:spPr>
          <a:xfrm>
            <a:off x="3350397" y="4828929"/>
            <a:ext cx="7756768" cy="1009161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1"/>
          <p:cNvSpPr txBox="1"/>
          <p:nvPr/>
        </p:nvSpPr>
        <p:spPr>
          <a:xfrm>
            <a:off x="3286122" y="4922710"/>
            <a:ext cx="81284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Unikátní možnost testování nových technologií pro získání klíčových dat a ověření v praxi – Výzva 5G </a:t>
            </a:r>
            <a:endParaRPr b="1" sz="24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39" name="Google Shape;439;p21"/>
          <p:cNvSpPr txBox="1"/>
          <p:nvPr/>
        </p:nvSpPr>
        <p:spPr>
          <a:xfrm>
            <a:off x="3602574" y="140546"/>
            <a:ext cx="794116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2022 - Příležitost pro města 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445" name="Google Shape;4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9835" y="-1438"/>
            <a:ext cx="8652292" cy="6142005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energy ecar" id="446" name="Google Shape;446;p22"/>
          <p:cNvSpPr/>
          <p:nvPr/>
        </p:nvSpPr>
        <p:spPr>
          <a:xfrm>
            <a:off x="155575" y="-9286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447" name="Google Shape;447;p22"/>
          <p:cNvSpPr/>
          <p:nvPr/>
        </p:nvSpPr>
        <p:spPr>
          <a:xfrm>
            <a:off x="77193" y="-825614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133530"/>
            <a:ext cx="12192000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2"/>
          <p:cNvSpPr/>
          <p:nvPr/>
        </p:nvSpPr>
        <p:spPr>
          <a:xfrm>
            <a:off x="1066798" y="4917827"/>
            <a:ext cx="2332892" cy="1008184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2"/>
          <p:cNvSpPr/>
          <p:nvPr/>
        </p:nvSpPr>
        <p:spPr>
          <a:xfrm>
            <a:off x="1066798" y="3663458"/>
            <a:ext cx="2332892" cy="1008184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2"/>
          <p:cNvSpPr/>
          <p:nvPr/>
        </p:nvSpPr>
        <p:spPr>
          <a:xfrm>
            <a:off x="1066799" y="2420813"/>
            <a:ext cx="2332892" cy="1008184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2"/>
          <p:cNvSpPr/>
          <p:nvPr/>
        </p:nvSpPr>
        <p:spPr>
          <a:xfrm>
            <a:off x="3565142" y="4917829"/>
            <a:ext cx="6435968" cy="996461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2"/>
          <p:cNvSpPr/>
          <p:nvPr/>
        </p:nvSpPr>
        <p:spPr>
          <a:xfrm>
            <a:off x="3567925" y="3663459"/>
            <a:ext cx="6400799" cy="1019907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2"/>
          <p:cNvSpPr/>
          <p:nvPr/>
        </p:nvSpPr>
        <p:spPr>
          <a:xfrm>
            <a:off x="3567926" y="2435191"/>
            <a:ext cx="6400799" cy="973015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2"/>
          <p:cNvSpPr txBox="1"/>
          <p:nvPr/>
        </p:nvSpPr>
        <p:spPr>
          <a:xfrm>
            <a:off x="3557953" y="219165"/>
            <a:ext cx="7106760" cy="58477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F497D"/>
                </a:solidFill>
                <a:latin typeface="Arial Rounded"/>
                <a:ea typeface="Arial Rounded"/>
                <a:cs typeface="Arial Rounded"/>
                <a:sym typeface="Arial Rounded"/>
              </a:rPr>
              <a:t>Připojte se k silnému ekosystému </a:t>
            </a:r>
            <a:endParaRPr b="1" sz="3200">
              <a:solidFill>
                <a:srgbClr val="1F497D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6" name="Google Shape;456;p22"/>
          <p:cNvSpPr txBox="1"/>
          <p:nvPr/>
        </p:nvSpPr>
        <p:spPr>
          <a:xfrm>
            <a:off x="3733265" y="3672170"/>
            <a:ext cx="641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Připojte se k nám a využijte investiční příležitosti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do nejnovějších technologických řešení  </a:t>
            </a:r>
            <a:endParaRPr b="1" sz="20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7" name="Google Shape;457;p22"/>
          <p:cNvSpPr txBox="1"/>
          <p:nvPr/>
        </p:nvSpPr>
        <p:spPr>
          <a:xfrm>
            <a:off x="1067458" y="1443483"/>
            <a:ext cx="239150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F497D"/>
                </a:solidFill>
                <a:latin typeface="Arial Rounded"/>
                <a:ea typeface="Arial Rounded"/>
                <a:cs typeface="Arial Rounded"/>
                <a:sym typeface="Arial Rounded"/>
              </a:rPr>
              <a:t>Hledáme</a:t>
            </a:r>
            <a:endParaRPr/>
          </a:p>
        </p:txBody>
      </p:sp>
      <p:sp>
        <p:nvSpPr>
          <p:cNvPr id="458" name="Google Shape;458;p22"/>
          <p:cNvSpPr txBox="1"/>
          <p:nvPr/>
        </p:nvSpPr>
        <p:spPr>
          <a:xfrm>
            <a:off x="3627514" y="2426670"/>
            <a:ext cx="557642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Zapojte se do našeho ekosystému a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pojďte s námi řešit technologické výzvypomocí inovativních řešení</a:t>
            </a:r>
            <a:endParaRPr b="1" sz="20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9" name="Google Shape;459;p22"/>
          <p:cNvSpPr txBox="1"/>
          <p:nvPr/>
        </p:nvSpPr>
        <p:spPr>
          <a:xfrm>
            <a:off x="1172305" y="3892056"/>
            <a:ext cx="16177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Investory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460" name="Google Shape;460;p22"/>
          <p:cNvSpPr txBox="1"/>
          <p:nvPr/>
        </p:nvSpPr>
        <p:spPr>
          <a:xfrm>
            <a:off x="1125411" y="4949787"/>
            <a:ext cx="216876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Startups &amp;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innovators</a:t>
            </a:r>
            <a:endParaRPr b="1" sz="24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1" name="Google Shape;461;p22"/>
          <p:cNvSpPr txBox="1"/>
          <p:nvPr/>
        </p:nvSpPr>
        <p:spPr>
          <a:xfrm>
            <a:off x="3580619" y="5017472"/>
            <a:ext cx="613117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Testujte a zavádějte s námi na trh</a:t>
            </a:r>
            <a:endParaRPr b="1" sz="20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nejmodernější technologie do praxe</a:t>
            </a:r>
            <a:endParaRPr b="1" sz="20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Obsah obrázku text&#10;&#10;Popis se vygeneroval automaticky." id="462" name="Google Shape;46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702" y="2420815"/>
            <a:ext cx="902677" cy="937846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2"/>
          <p:cNvSpPr txBox="1"/>
          <p:nvPr/>
        </p:nvSpPr>
        <p:spPr>
          <a:xfrm>
            <a:off x="1129174" y="2511389"/>
            <a:ext cx="20515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Strategické partnery </a:t>
            </a:r>
            <a:endParaRPr b="1" sz="24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64" name="Google Shape;46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209" y="3829350"/>
            <a:ext cx="691662" cy="633047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2"/>
          <p:cNvSpPr/>
          <p:nvPr/>
        </p:nvSpPr>
        <p:spPr>
          <a:xfrm>
            <a:off x="31630" y="3000555"/>
            <a:ext cx="158151" cy="431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6" name="Google Shape;466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65230" y="5058103"/>
            <a:ext cx="691662" cy="7033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podepsat&#10;&#10;Popis se vygeneroval automaticky." id="467" name="Google Shape;467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3819" y="302355"/>
            <a:ext cx="2902587" cy="538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750" y="-1406"/>
            <a:ext cx="12203502" cy="615632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3"/>
          <p:cNvSpPr/>
          <p:nvPr/>
        </p:nvSpPr>
        <p:spPr>
          <a:xfrm rot="-5400000">
            <a:off x="4513220" y="478665"/>
            <a:ext cx="6882059" cy="5895975"/>
          </a:xfrm>
          <a:custGeom>
            <a:rect b="b" l="l" r="r" t="t"/>
            <a:pathLst>
              <a:path extrusionOk="0" h="10000" w="10041">
                <a:moveTo>
                  <a:pt x="13" y="5409"/>
                </a:moveTo>
                <a:lnTo>
                  <a:pt x="10041" y="0"/>
                </a:lnTo>
                <a:lnTo>
                  <a:pt x="10041" y="10000"/>
                </a:lnTo>
                <a:lnTo>
                  <a:pt x="41" y="10000"/>
                </a:lnTo>
                <a:cubicBezTo>
                  <a:pt x="97" y="8480"/>
                  <a:pt x="-43" y="6929"/>
                  <a:pt x="13" y="5409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3"/>
          <p:cNvSpPr/>
          <p:nvPr/>
        </p:nvSpPr>
        <p:spPr>
          <a:xfrm rot="-5400000">
            <a:off x="5889248" y="478663"/>
            <a:ext cx="6882059" cy="5895975"/>
          </a:xfrm>
          <a:custGeom>
            <a:rect b="b" l="l" r="r" t="t"/>
            <a:pathLst>
              <a:path extrusionOk="0" h="10000" w="10041">
                <a:moveTo>
                  <a:pt x="13" y="5409"/>
                </a:moveTo>
                <a:lnTo>
                  <a:pt x="10041" y="0"/>
                </a:lnTo>
                <a:lnTo>
                  <a:pt x="10041" y="10000"/>
                </a:lnTo>
                <a:lnTo>
                  <a:pt x="41" y="10000"/>
                </a:lnTo>
                <a:cubicBezTo>
                  <a:pt x="97" y="8480"/>
                  <a:pt x="-43" y="6929"/>
                  <a:pt x="13" y="540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" name="Google Shape;47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2522" y="310539"/>
            <a:ext cx="4262463" cy="796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 europe with highlighted czech republic Vector Image" id="477" name="Google Shape;477;p23"/>
          <p:cNvPicPr preferRelativeResize="0"/>
          <p:nvPr/>
        </p:nvPicPr>
        <p:blipFill rotWithShape="1">
          <a:blip r:embed="rId5">
            <a:alphaModFix/>
          </a:blip>
          <a:srcRect b="8729" l="0" r="0" t="0"/>
          <a:stretch/>
        </p:blipFill>
        <p:spPr>
          <a:xfrm>
            <a:off x="10002982" y="4791412"/>
            <a:ext cx="1536947" cy="13474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478" name="Google Shape;478;p23"/>
          <p:cNvPicPr preferRelativeResize="0"/>
          <p:nvPr/>
        </p:nvPicPr>
        <p:blipFill rotWithShape="1">
          <a:blip r:embed="rId6">
            <a:alphaModFix/>
          </a:blip>
          <a:srcRect b="1852" l="24212" r="60366" t="87592"/>
          <a:stretch/>
        </p:blipFill>
        <p:spPr>
          <a:xfrm>
            <a:off x="1" y="6148614"/>
            <a:ext cx="18800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3"/>
          <p:cNvPicPr preferRelativeResize="0"/>
          <p:nvPr/>
        </p:nvPicPr>
        <p:blipFill rotWithShape="1">
          <a:blip r:embed="rId6">
            <a:alphaModFix/>
          </a:blip>
          <a:srcRect b="1852" l="0" r="1481" t="87592"/>
          <a:stretch/>
        </p:blipFill>
        <p:spPr>
          <a:xfrm>
            <a:off x="247073" y="6148614"/>
            <a:ext cx="12016812" cy="734234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3"/>
          <p:cNvSpPr txBox="1"/>
          <p:nvPr/>
        </p:nvSpPr>
        <p:spPr>
          <a:xfrm>
            <a:off x="6458730" y="1338537"/>
            <a:ext cx="539750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</a:rPr>
              <a:t>PowerHUB z.ú.</a:t>
            </a:r>
            <a:endParaRPr b="1" i="0" sz="18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</a:rPr>
              <a:t>nám. Kinských 6, 150 00 Praha 5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contactme@powerhub.cz</a:t>
            </a:r>
            <a:endParaRPr b="0" i="0" sz="18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+420 608 88 20 70</a:t>
            </a:r>
            <a:endParaRPr b="0" i="0" sz="18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3"/>
          <p:cNvSpPr txBox="1"/>
          <p:nvPr/>
        </p:nvSpPr>
        <p:spPr>
          <a:xfrm>
            <a:off x="9715793" y="2492670"/>
            <a:ext cx="2569025" cy="2306144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144000" lIns="144000" spcFirstLastPara="1" rIns="144000" wrap="square" tIns="180000">
            <a:normAutofit/>
          </a:bodyPr>
          <a:lstStyle/>
          <a:p>
            <a:pPr indent="-165100" lvl="0" marL="533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b="0" i="0" sz="1600" u="sng">
              <a:solidFill>
                <a:srgbClr val="002D5E"/>
              </a:solidFill>
              <a:latin typeface="Arial"/>
              <a:ea typeface="Arial"/>
              <a:cs typeface="Arial"/>
              <a:sym typeface="Arial"/>
              <a:hlinkClick r:id="rId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66700" lvl="0" marL="533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D5E"/>
              </a:buClr>
              <a:buSzPts val="1600"/>
              <a:buFont typeface="Arial"/>
              <a:buChar char="•"/>
            </a:pPr>
            <a:r>
              <a:rPr b="0" i="0" lang="en-US" sz="1600" u="sng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Facebook</a:t>
            </a:r>
            <a:endParaRPr b="0" i="0" sz="16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533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D5E"/>
              </a:buClr>
              <a:buSzPts val="1600"/>
              <a:buFont typeface="Arial"/>
              <a:buChar char="•"/>
            </a:pPr>
            <a:r>
              <a:rPr b="0" i="0" lang="en-US" sz="16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</a:t>
            </a:r>
            <a:endParaRPr b="0" i="0" sz="16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533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D5E"/>
              </a:buClr>
              <a:buSzPts val="1600"/>
              <a:buFont typeface="Arial"/>
              <a:buChar char="•"/>
            </a:pPr>
            <a:r>
              <a:rPr b="0" i="0" lang="en-US" sz="16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b="0" i="0" sz="16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533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D5E"/>
              </a:buClr>
              <a:buSzPts val="1600"/>
              <a:buFont typeface="Arial"/>
              <a:buChar char="•"/>
            </a:pPr>
            <a:r>
              <a:rPr b="0" i="0" lang="en-US" sz="16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</a:t>
            </a:r>
            <a:endParaRPr b="0" i="0" sz="16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533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D5E"/>
              </a:buClr>
              <a:buSzPts val="1600"/>
              <a:buFont typeface="Arial"/>
              <a:buChar char="•"/>
            </a:pPr>
            <a:r>
              <a:rPr b="0" i="0" lang="en-US" sz="1600" u="sng" strike="noStrike">
                <a:solidFill>
                  <a:srgbClr val="002D5E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Instagram</a:t>
            </a:r>
            <a:endParaRPr b="0" i="0" sz="1600">
              <a:solidFill>
                <a:srgbClr val="002D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533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443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636468" y="2875748"/>
            <a:ext cx="353971" cy="1708827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23"/>
          <p:cNvSpPr txBox="1"/>
          <p:nvPr/>
        </p:nvSpPr>
        <p:spPr>
          <a:xfrm>
            <a:off x="10531516" y="6292534"/>
            <a:ext cx="331829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Toufik Dallal </a:t>
            </a: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93" y="5573191"/>
            <a:ext cx="805367" cy="56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2580" y="5654873"/>
            <a:ext cx="705857" cy="62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7397" y="5611138"/>
            <a:ext cx="524283" cy="52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6">
            <a:alphaModFix/>
          </a:blip>
          <a:srcRect b="1852" l="0" r="1481" t="87592"/>
          <a:stretch/>
        </p:blipFill>
        <p:spPr>
          <a:xfrm>
            <a:off x="0" y="6133530"/>
            <a:ext cx="12192000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/>
          <p:nvPr/>
        </p:nvSpPr>
        <p:spPr>
          <a:xfrm>
            <a:off x="6096001" y="6301014"/>
            <a:ext cx="54964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2603279" y="6284810"/>
            <a:ext cx="200794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text&#10;&#10;Popis se vygeneroval automaticky." id="127" name="Google Shape;12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8499" y="5766875"/>
            <a:ext cx="1525176" cy="35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26303" y="5706259"/>
            <a:ext cx="610369" cy="338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2"/>
          <p:cNvGrpSpPr/>
          <p:nvPr/>
        </p:nvGrpSpPr>
        <p:grpSpPr>
          <a:xfrm>
            <a:off x="66432" y="968673"/>
            <a:ext cx="10340479" cy="4428000"/>
            <a:chOff x="0" y="45019"/>
            <a:chExt cx="10340479" cy="4428000"/>
          </a:xfrm>
        </p:grpSpPr>
        <p:sp>
          <p:nvSpPr>
            <p:cNvPr id="130" name="Google Shape;130;p2"/>
            <p:cNvSpPr/>
            <p:nvPr/>
          </p:nvSpPr>
          <p:spPr>
            <a:xfrm>
              <a:off x="0" y="340219"/>
              <a:ext cx="10340479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17023" y="45019"/>
              <a:ext cx="7238335" cy="590400"/>
            </a:xfrm>
            <a:prstGeom prst="roundRect">
              <a:avLst>
                <a:gd fmla="val 16667" name="adj"/>
              </a:avLst>
            </a:prstGeom>
            <a:solidFill>
              <a:srgbClr val="8CB3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"/>
            <p:cNvSpPr txBox="1"/>
            <p:nvPr/>
          </p:nvSpPr>
          <p:spPr>
            <a:xfrm>
              <a:off x="545844" y="73840"/>
              <a:ext cx="7180693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3575" spcFirstLastPara="1" rIns="2735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Podpora Pilotní nasazení a ověření AV technologií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0" y="1247419"/>
              <a:ext cx="10340479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17023" y="952219"/>
              <a:ext cx="7238335" cy="590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"/>
            <p:cNvSpPr txBox="1"/>
            <p:nvPr/>
          </p:nvSpPr>
          <p:spPr>
            <a:xfrm>
              <a:off x="545844" y="981040"/>
              <a:ext cx="7180693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3575" spcFirstLastPara="1" rIns="2735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2020/2021 - AuveTech v akceleračních programech PowerHUB </a:t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0" y="2154619"/>
              <a:ext cx="10340479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17023" y="1859419"/>
              <a:ext cx="7238335" cy="590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545844" y="1888240"/>
              <a:ext cx="7180693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3575" spcFirstLastPara="1" rIns="2735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Od 2020 Spolupráce s CTAG 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0" y="3061819"/>
              <a:ext cx="10340479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17023" y="2766619"/>
              <a:ext cx="7238335" cy="590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"/>
            <p:cNvSpPr txBox="1"/>
            <p:nvPr/>
          </p:nvSpPr>
          <p:spPr>
            <a:xfrm>
              <a:off x="545844" y="2795440"/>
              <a:ext cx="7180693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3575" spcFirstLastPara="1" rIns="2735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2021 - ITS HAMBURG/ERTICO -  HEAT</a:t>
              </a: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0" y="3969019"/>
              <a:ext cx="10340479" cy="50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17023" y="3673819"/>
              <a:ext cx="7238335" cy="5904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"/>
            <p:cNvSpPr txBox="1"/>
            <p:nvPr/>
          </p:nvSpPr>
          <p:spPr>
            <a:xfrm>
              <a:off x="545844" y="3702640"/>
              <a:ext cx="7180693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73575" spcFirstLastPara="1" rIns="2735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2022 - Kronsberg. Hasselt, Helmond, Říčany + Praha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Obsah obrázku text&#10;&#10;Popis se vygeneroval automaticky." id="145" name="Google Shape;145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10660" y="5513868"/>
            <a:ext cx="844124" cy="84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/>
          <p:nvPr/>
        </p:nvSpPr>
        <p:spPr>
          <a:xfrm>
            <a:off x="698499" y="192117"/>
            <a:ext cx="10664825" cy="58477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PowerHUB v oblasti autonomních vozidel od roku 2018</a:t>
            </a:r>
            <a:endParaRPr b="1" sz="3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| Communications &amp; Marketing - UCL – University College London" id="147" name="Google Shape;147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23785" y="5685094"/>
            <a:ext cx="577176" cy="347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&#10;&#10;Popis se vygeneroval automaticky." id="148" name="Google Shape;148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996408" y="5666569"/>
            <a:ext cx="689982" cy="38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36873" y="5653158"/>
            <a:ext cx="890860" cy="391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348249" y="3425226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exteriér, budova, silnice&#10;&#10;Popis se vygeneroval automaticky." id="151" name="Google Shape;151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829910" y="1107078"/>
            <a:ext cx="4224067" cy="1969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/>
          <p:nvPr>
            <p:ph type="title"/>
          </p:nvPr>
        </p:nvSpPr>
        <p:spPr>
          <a:xfrm>
            <a:off x="323208" y="16612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244061"/>
                </a:solidFill>
              </a:rPr>
              <a:t>Case Study - 2021 </a:t>
            </a:r>
            <a:endParaRPr/>
          </a:p>
        </p:txBody>
      </p:sp>
      <p:sp>
        <p:nvSpPr>
          <p:cNvPr id="157" name="Google Shape;157;p7"/>
          <p:cNvSpPr txBox="1"/>
          <p:nvPr>
            <p:ph idx="1" type="body"/>
          </p:nvPr>
        </p:nvSpPr>
        <p:spPr>
          <a:xfrm>
            <a:off x="323208" y="955991"/>
            <a:ext cx="5613779" cy="7062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None/>
            </a:pPr>
            <a:r>
              <a:rPr lang="en-US">
                <a:solidFill>
                  <a:srgbClr val="00B050"/>
                </a:solidFill>
              </a:rPr>
              <a:t>Autonomní e-shuttle Bus</a:t>
            </a:r>
            <a:endParaRPr/>
          </a:p>
        </p:txBody>
      </p:sp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18850" y="495774"/>
            <a:ext cx="2570038" cy="52950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 txBox="1"/>
          <p:nvPr/>
        </p:nvSpPr>
        <p:spPr>
          <a:xfrm>
            <a:off x="772117" y="2250352"/>
            <a:ext cx="61809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F243E"/>
                </a:solidFill>
              </a:rPr>
              <a:t>Ověřit, zda minibusy be</a:t>
            </a:r>
            <a:r>
              <a:rPr lang="en-US" sz="2300">
                <a:solidFill>
                  <a:srgbClr val="0F243E"/>
                </a:solidFill>
              </a:rPr>
              <a:t>z řidič</a:t>
            </a:r>
            <a:r>
              <a:rPr lang="en-US" sz="2300">
                <a:solidFill>
                  <a:srgbClr val="0F243E"/>
                </a:solidFill>
              </a:rPr>
              <a:t>e jsou vhodné pro integraci do veřejné hromadné dopravy</a:t>
            </a:r>
            <a:endParaRPr sz="2300">
              <a:solidFill>
                <a:srgbClr val="0F243E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0F243E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F243E"/>
                </a:solidFill>
              </a:rPr>
              <a:t>Získat zkušenosti z první ruky pro provoz minibusů / autobusů bez řidiče</a:t>
            </a:r>
            <a:endParaRPr sz="1300"/>
          </a:p>
        </p:txBody>
      </p:sp>
      <p:pic>
        <p:nvPicPr>
          <p:cNvPr id="160" name="Google Shape;16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4586" y="3329358"/>
            <a:ext cx="3065495" cy="22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 txBox="1"/>
          <p:nvPr/>
        </p:nvSpPr>
        <p:spPr>
          <a:xfrm>
            <a:off x="772117" y="4201131"/>
            <a:ext cx="70707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F243E"/>
                </a:solidFill>
              </a:rPr>
              <a:t>Definovat požadavky na technologii vozidla a infrastrukturu silnic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F243E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F243E"/>
                </a:solidFill>
              </a:rPr>
              <a:t>Vyvinout technologii budoucnosti a vytvořit podmínky pro akceptaci jízdy bez řidiče i v MHD</a:t>
            </a:r>
            <a:endParaRPr/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92785" y="1512012"/>
            <a:ext cx="3103595" cy="206054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/>
          <p:nvPr/>
        </p:nvSpPr>
        <p:spPr>
          <a:xfrm flipH="1" rot="5400000">
            <a:off x="384777" y="2386865"/>
            <a:ext cx="287349" cy="233232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 flipH="1" rot="5400000">
            <a:off x="384776" y="3408019"/>
            <a:ext cx="287349" cy="233232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/>
          <p:nvPr/>
        </p:nvSpPr>
        <p:spPr>
          <a:xfrm flipH="1" rot="5400000">
            <a:off x="420522" y="4429172"/>
            <a:ext cx="287349" cy="233232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/>
          <p:nvPr/>
        </p:nvSpPr>
        <p:spPr>
          <a:xfrm flipH="1" rot="5400000">
            <a:off x="422544" y="5476784"/>
            <a:ext cx="287349" cy="233232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323208" y="1569083"/>
            <a:ext cx="196515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Proč?</a:t>
            </a:r>
            <a:endParaRPr/>
          </a:p>
        </p:txBody>
      </p:sp>
      <p:pic>
        <p:nvPicPr>
          <p:cNvPr descr="A picture containing arrow&#10;&#10;Description automatically generated" id="168" name="Google Shape;16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74000" y="6159105"/>
            <a:ext cx="4127500" cy="521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uc-powerpoint.officeapps.live.com/pods/GetClipboardImage.ashx?Id=5a45048d-36bd-4b93-b852-b98bc5243050&amp;DC=GEU4&amp;wdoverrides=GetClipboardImageEnabled:true" id="169" name="Google Shape;16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/>
          <p:nvPr>
            <p:ph type="title"/>
          </p:nvPr>
        </p:nvSpPr>
        <p:spPr>
          <a:xfrm>
            <a:off x="323208" y="16612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4400"/>
              <a:buFont typeface="Calibri"/>
              <a:buNone/>
            </a:pPr>
            <a:r>
              <a:rPr b="1" lang="en-US" sz="3200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Case Study 2021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 txBox="1"/>
          <p:nvPr>
            <p:ph idx="1" type="body"/>
          </p:nvPr>
        </p:nvSpPr>
        <p:spPr>
          <a:xfrm>
            <a:off x="3807592" y="426468"/>
            <a:ext cx="56139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6666"/>
              <a:buNone/>
            </a:pPr>
            <a:r>
              <a:rPr lang="en-US" sz="3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Electric Autonomous Shuttle Bus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6719" y="333626"/>
            <a:ext cx="2278490" cy="4694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728774" y="2324612"/>
            <a:ext cx="7978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F243E"/>
                </a:solidFill>
              </a:rPr>
              <a:t>Pilotní test 2021 - </a:t>
            </a:r>
            <a:r>
              <a:rPr lang="en-US" sz="2200">
                <a:solidFill>
                  <a:srgbClr val="0F243E"/>
                </a:solidFill>
              </a:rPr>
              <a:t>Praha Výstaviště </a:t>
            </a:r>
            <a:endParaRPr sz="2200">
              <a:solidFill>
                <a:srgbClr val="0F243E"/>
              </a:solidFill>
            </a:endParaRPr>
          </a:p>
        </p:txBody>
      </p:sp>
      <p:sp>
        <p:nvSpPr>
          <p:cNvPr id="179" name="Google Shape;179;p8"/>
          <p:cNvSpPr/>
          <p:nvPr/>
        </p:nvSpPr>
        <p:spPr>
          <a:xfrm flipH="1" rot="5400000">
            <a:off x="358067" y="1813623"/>
            <a:ext cx="287349" cy="233232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 flipH="1" rot="5400000">
            <a:off x="358067" y="3073843"/>
            <a:ext cx="287349" cy="233232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/>
          <p:nvPr/>
        </p:nvSpPr>
        <p:spPr>
          <a:xfrm flipH="1" rot="5400000">
            <a:off x="293926" y="4378304"/>
            <a:ext cx="287349" cy="233232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8"/>
          <p:cNvSpPr/>
          <p:nvPr/>
        </p:nvSpPr>
        <p:spPr>
          <a:xfrm flipH="1" rot="5400000">
            <a:off x="293926" y="5564699"/>
            <a:ext cx="287349" cy="233232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8"/>
          <p:cNvSpPr txBox="1"/>
          <p:nvPr/>
        </p:nvSpPr>
        <p:spPr>
          <a:xfrm>
            <a:off x="323208" y="1132668"/>
            <a:ext cx="196515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Kde ?</a:t>
            </a:r>
            <a:endParaRPr/>
          </a:p>
        </p:txBody>
      </p:sp>
      <p:sp>
        <p:nvSpPr>
          <p:cNvPr id="184" name="Google Shape;184;p8"/>
          <p:cNvSpPr txBox="1"/>
          <p:nvPr/>
        </p:nvSpPr>
        <p:spPr>
          <a:xfrm>
            <a:off x="745187" y="1684442"/>
            <a:ext cx="66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F243E"/>
                </a:solidFill>
              </a:rPr>
              <a:t>EIT UM ScaleTHENGlobal 2021 Programme Graduate</a:t>
            </a:r>
            <a:endParaRPr sz="2100">
              <a:solidFill>
                <a:srgbClr val="0F243E"/>
              </a:solidFill>
            </a:endParaRPr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17971" y="1492424"/>
            <a:ext cx="3057238" cy="409748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8"/>
          <p:cNvSpPr txBox="1"/>
          <p:nvPr/>
        </p:nvSpPr>
        <p:spPr>
          <a:xfrm>
            <a:off x="741343" y="5308838"/>
            <a:ext cx="7192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F243E"/>
                </a:solidFill>
              </a:rPr>
              <a:t>Rozšíření PowerHUB network a příprava pro reálné využití, vč. zajištění regulace umožňující efektivní provoz</a:t>
            </a:r>
            <a:endParaRPr sz="1100"/>
          </a:p>
        </p:txBody>
      </p:sp>
      <p:pic>
        <p:nvPicPr>
          <p:cNvPr descr="A picture containing arrow&#10;&#10;Description automatically generated" id="187" name="Google Shape;18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9900" y="6146405"/>
            <a:ext cx="3924300" cy="50879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 txBox="1"/>
          <p:nvPr/>
        </p:nvSpPr>
        <p:spPr>
          <a:xfrm>
            <a:off x="219473" y="3679606"/>
            <a:ext cx="196515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 ?</a:t>
            </a:r>
            <a:endParaRPr/>
          </a:p>
        </p:txBody>
      </p:sp>
      <p:sp>
        <p:nvSpPr>
          <p:cNvPr id="189" name="Google Shape;189;p8"/>
          <p:cNvSpPr txBox="1"/>
          <p:nvPr/>
        </p:nvSpPr>
        <p:spPr>
          <a:xfrm>
            <a:off x="741343" y="4252349"/>
            <a:ext cx="7101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F243E"/>
                </a:solidFill>
              </a:rPr>
              <a:t>Zapojení do EIT Community &amp; společných projektů a aktivit s partnery – CTAG, Applied Autonomy, UCL, UGhent</a:t>
            </a:r>
            <a:endParaRPr sz="1600">
              <a:solidFill>
                <a:srgbClr val="0F243E"/>
              </a:solidFill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8"/>
          <p:cNvSpPr txBox="1"/>
          <p:nvPr/>
        </p:nvSpPr>
        <p:spPr>
          <a:xfrm>
            <a:off x="865087" y="3002108"/>
            <a:ext cx="80202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F243E"/>
                </a:solidFill>
              </a:rPr>
              <a:t>2022 -Nasazení v Helmond, Hasselt, Kronsberg</a:t>
            </a:r>
            <a:endParaRPr sz="2200">
              <a:solidFill>
                <a:srgbClr val="0F243E"/>
              </a:solidFill>
            </a:endParaRPr>
          </a:p>
        </p:txBody>
      </p:sp>
      <p:sp>
        <p:nvSpPr>
          <p:cNvPr id="192" name="Google Shape;192;p8"/>
          <p:cNvSpPr/>
          <p:nvPr/>
        </p:nvSpPr>
        <p:spPr>
          <a:xfrm flipH="1" rot="5400000">
            <a:off x="358067" y="2438316"/>
            <a:ext cx="287349" cy="233232"/>
          </a:xfrm>
          <a:prstGeom prst="triangle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193" name="Google Shape;19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 result for energy ecar" id="200" name="Google Shape;200;p9"/>
          <p:cNvSpPr/>
          <p:nvPr/>
        </p:nvSpPr>
        <p:spPr>
          <a:xfrm>
            <a:off x="155575" y="-9286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201" name="Google Shape;201;p9"/>
          <p:cNvSpPr/>
          <p:nvPr/>
        </p:nvSpPr>
        <p:spPr>
          <a:xfrm>
            <a:off x="77193" y="-825614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icon" id="202" name="Google Shape;202;p9"/>
          <p:cNvSpPr/>
          <p:nvPr/>
        </p:nvSpPr>
        <p:spPr>
          <a:xfrm>
            <a:off x="155575" y="-898525"/>
            <a:ext cx="3532188" cy="1874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622300" y="1285875"/>
            <a:ext cx="1132290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0383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" y="6124555"/>
            <a:ext cx="12191718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 txBox="1"/>
          <p:nvPr/>
        </p:nvSpPr>
        <p:spPr>
          <a:xfrm>
            <a:off x="2536341" y="4391810"/>
            <a:ext cx="11933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b="1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 txBox="1"/>
          <p:nvPr/>
        </p:nvSpPr>
        <p:spPr>
          <a:xfrm>
            <a:off x="8645255" y="4391809"/>
            <a:ext cx="12321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b="1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77194" y="1229371"/>
            <a:ext cx="4170272" cy="4279889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9"/>
          <p:cNvSpPr txBox="1"/>
          <p:nvPr/>
        </p:nvSpPr>
        <p:spPr>
          <a:xfrm>
            <a:off x="276701" y="1718404"/>
            <a:ext cx="39708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</a:rPr>
              <a:t>Velký zájem návštěvníků </a:t>
            </a:r>
            <a:endParaRPr b="1" sz="21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</a:rPr>
              <a:t>o předváděcí jízdy Na Výstavišti </a:t>
            </a:r>
            <a:endParaRPr b="1" sz="21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9"/>
          <p:cNvSpPr txBox="1"/>
          <p:nvPr/>
        </p:nvSpPr>
        <p:spPr>
          <a:xfrm>
            <a:off x="359401" y="3621284"/>
            <a:ext cx="3714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1"/>
                </a:solidFill>
              </a:rPr>
              <a:t>Zvýšená pozornost i zájem odborné veřejnosti a médií</a:t>
            </a:r>
            <a:endParaRPr b="1" sz="2200">
              <a:solidFill>
                <a:schemeClr val="lt1"/>
              </a:solidFill>
            </a:endParaRPr>
          </a:p>
        </p:txBody>
      </p:sp>
      <p:sp>
        <p:nvSpPr>
          <p:cNvPr id="210" name="Google Shape;210;p9"/>
          <p:cNvSpPr txBox="1"/>
          <p:nvPr/>
        </p:nvSpPr>
        <p:spPr>
          <a:xfrm>
            <a:off x="247073" y="192016"/>
            <a:ext cx="6634068" cy="58477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Říjen 2021 – Úvodní pilotní test v ČR</a:t>
            </a:r>
            <a:endParaRPr/>
          </a:p>
        </p:txBody>
      </p:sp>
      <p:sp>
        <p:nvSpPr>
          <p:cNvPr id="211" name="Google Shape;211;p9"/>
          <p:cNvSpPr txBox="1"/>
          <p:nvPr/>
        </p:nvSpPr>
        <p:spPr>
          <a:xfrm>
            <a:off x="2603279" y="6284810"/>
            <a:ext cx="200794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 Výstavišti</a:t>
            </a:r>
            <a:endParaRPr/>
          </a:p>
        </p:txBody>
      </p:sp>
      <p:cxnSp>
        <p:nvCxnSpPr>
          <p:cNvPr id="212" name="Google Shape;212;p9"/>
          <p:cNvCxnSpPr/>
          <p:nvPr/>
        </p:nvCxnSpPr>
        <p:spPr>
          <a:xfrm>
            <a:off x="360611" y="3222811"/>
            <a:ext cx="3596698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3" name="Google Shape;213;p9"/>
          <p:cNvCxnSpPr/>
          <p:nvPr/>
        </p:nvCxnSpPr>
        <p:spPr>
          <a:xfrm>
            <a:off x="360611" y="5124001"/>
            <a:ext cx="3596698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4" name="Google Shape;21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53498">
            <a:off x="4955495" y="832829"/>
            <a:ext cx="3317207" cy="2210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524813">
            <a:off x="8447957" y="636129"/>
            <a:ext cx="3215640" cy="241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621118">
            <a:off x="9319948" y="3224905"/>
            <a:ext cx="2646021" cy="233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30659" y="2980722"/>
            <a:ext cx="5118152" cy="2954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00" y="781585"/>
            <a:ext cx="4559300" cy="40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"/>
          <p:cNvPicPr preferRelativeResize="0"/>
          <p:nvPr/>
        </p:nvPicPr>
        <p:blipFill rotWithShape="1">
          <a:blip r:embed="rId4">
            <a:alphaModFix/>
          </a:blip>
          <a:srcRect b="1852" l="0" r="1481" t="87592"/>
          <a:stretch/>
        </p:blipFill>
        <p:spPr>
          <a:xfrm>
            <a:off x="0" y="6133530"/>
            <a:ext cx="12192000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"/>
          <p:cNvSpPr txBox="1"/>
          <p:nvPr/>
        </p:nvSpPr>
        <p:spPr>
          <a:xfrm>
            <a:off x="522515" y="5152347"/>
            <a:ext cx="11146970" cy="661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Aktuální portfolio AV vozidel v PowerHUB pro testování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-254000" y="-254000"/>
            <a:ext cx="0" cy="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192993528</a:t>
            </a:r>
            <a:endParaRPr/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217" y="5952"/>
            <a:ext cx="7192711" cy="483288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/>
          <p:nvPr/>
        </p:nvSpPr>
        <p:spPr>
          <a:xfrm rot="4560000">
            <a:off x="4351167" y="1647985"/>
            <a:ext cx="5385657" cy="1536913"/>
          </a:xfrm>
          <a:prstGeom prst="parallelogram">
            <a:avLst>
              <a:gd fmla="val 25000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86378" y="138333"/>
            <a:ext cx="2791545" cy="521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 result for energy ecar" id="235" name="Google Shape;235;p4"/>
          <p:cNvSpPr/>
          <p:nvPr/>
        </p:nvSpPr>
        <p:spPr>
          <a:xfrm>
            <a:off x="155575" y="-9286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236" name="Google Shape;236;p4"/>
          <p:cNvSpPr/>
          <p:nvPr/>
        </p:nvSpPr>
        <p:spPr>
          <a:xfrm>
            <a:off x="307975" y="-7762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icon" id="237" name="Google Shape;237;p4"/>
          <p:cNvSpPr/>
          <p:nvPr/>
        </p:nvSpPr>
        <p:spPr>
          <a:xfrm>
            <a:off x="155575" y="-898525"/>
            <a:ext cx="3532188" cy="1874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4"/>
          <p:cNvSpPr txBox="1"/>
          <p:nvPr/>
        </p:nvSpPr>
        <p:spPr>
          <a:xfrm>
            <a:off x="622300" y="1285875"/>
            <a:ext cx="1132290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0383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239" name="Google Shape;2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&#10;&#10;Description automatically generated" id="241" name="Google Shape;24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773" y="1369317"/>
            <a:ext cx="4813538" cy="41973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ransport, bus&#10;&#10;Description automatically generated" id="242" name="Google Shape;24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94098" y="1023922"/>
            <a:ext cx="4569124" cy="44075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"/>
          <p:cNvSpPr txBox="1"/>
          <p:nvPr/>
        </p:nvSpPr>
        <p:spPr>
          <a:xfrm>
            <a:off x="556431" y="232619"/>
            <a:ext cx="4749639" cy="584775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Funkce a vlastnosti</a:t>
            </a:r>
            <a:endParaRPr b="1" sz="3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54613" y="227942"/>
            <a:ext cx="2181529" cy="504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"/>
          <p:cNvSpPr txBox="1"/>
          <p:nvPr/>
        </p:nvSpPr>
        <p:spPr>
          <a:xfrm>
            <a:off x="698499" y="372007"/>
            <a:ext cx="10664825" cy="338554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251" name="Google Shape;251;p5"/>
          <p:cNvSpPr/>
          <p:nvPr/>
        </p:nvSpPr>
        <p:spPr>
          <a:xfrm>
            <a:off x="155575" y="-9286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252" name="Google Shape;252;p5"/>
          <p:cNvSpPr/>
          <p:nvPr/>
        </p:nvSpPr>
        <p:spPr>
          <a:xfrm>
            <a:off x="307975" y="-7762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icon" id="253" name="Google Shape;253;p5"/>
          <p:cNvSpPr/>
          <p:nvPr/>
        </p:nvSpPr>
        <p:spPr>
          <a:xfrm>
            <a:off x="155575" y="-898525"/>
            <a:ext cx="3532188" cy="1874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254" name="Google Shape;25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"/>
          <p:cNvSpPr txBox="1"/>
          <p:nvPr>
            <p:ph type="title"/>
          </p:nvPr>
        </p:nvSpPr>
        <p:spPr>
          <a:xfrm>
            <a:off x="3657385" y="118582"/>
            <a:ext cx="4670156" cy="1168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4436F"/>
              </a:buClr>
              <a:buSzPts val="3500"/>
              <a:buFont typeface="Arial Black"/>
              <a:buNone/>
            </a:pPr>
            <a:r>
              <a:rPr lang="en-US" sz="3500">
                <a:solidFill>
                  <a:srgbClr val="14436F"/>
                </a:solidFill>
                <a:latin typeface="Arial Black"/>
                <a:ea typeface="Arial Black"/>
                <a:cs typeface="Arial Black"/>
                <a:sym typeface="Arial Black"/>
              </a:rPr>
              <a:t>CTAG</a:t>
            </a:r>
            <a:endParaRPr/>
          </a:p>
        </p:txBody>
      </p:sp>
      <p:sp>
        <p:nvSpPr>
          <p:cNvPr id="257" name="Google Shape;257;p5"/>
          <p:cNvSpPr txBox="1"/>
          <p:nvPr/>
        </p:nvSpPr>
        <p:spPr>
          <a:xfrm>
            <a:off x="8904260" y="2124451"/>
            <a:ext cx="31212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</a:rPr>
              <a:t>Autonomní vozidlo poslední míle pro přepravu osob, které splňuje potřeby mobility</a:t>
            </a:r>
            <a:endParaRPr sz="1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</a:rPr>
              <a:t>v městském i </a:t>
            </a:r>
            <a:r>
              <a:rPr b="1" lang="en-US" sz="2200">
                <a:solidFill>
                  <a:srgbClr val="002060"/>
                </a:solidFill>
              </a:rPr>
              <a:t>venkovském</a:t>
            </a:r>
            <a:r>
              <a:rPr b="1" lang="en-US" sz="2200">
                <a:solidFill>
                  <a:schemeClr val="dk1"/>
                </a:solidFill>
              </a:rPr>
              <a:t> prostředí.</a:t>
            </a:r>
            <a:endParaRPr sz="1200"/>
          </a:p>
        </p:txBody>
      </p:sp>
      <p:pic>
        <p:nvPicPr>
          <p:cNvPr descr="Diagram&#10;&#10;Description automatically generated" id="258" name="Google Shape;25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163" y="1296345"/>
            <a:ext cx="7999707" cy="4252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"/>
          <p:cNvSpPr txBox="1"/>
          <p:nvPr/>
        </p:nvSpPr>
        <p:spPr>
          <a:xfrm>
            <a:off x="-379675" y="416017"/>
            <a:ext cx="10664825" cy="338554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265" name="Google Shape;265;p6"/>
          <p:cNvSpPr/>
          <p:nvPr/>
        </p:nvSpPr>
        <p:spPr>
          <a:xfrm>
            <a:off x="155575" y="-928688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ecar" id="266" name="Google Shape;266;p6"/>
          <p:cNvSpPr/>
          <p:nvPr/>
        </p:nvSpPr>
        <p:spPr>
          <a:xfrm>
            <a:off x="77193" y="-825614"/>
            <a:ext cx="3394075" cy="194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energy icon" id="267" name="Google Shape;267;p6"/>
          <p:cNvSpPr/>
          <p:nvPr/>
        </p:nvSpPr>
        <p:spPr>
          <a:xfrm>
            <a:off x="155575" y="-898525"/>
            <a:ext cx="3532188" cy="1874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 txBox="1"/>
          <p:nvPr/>
        </p:nvSpPr>
        <p:spPr>
          <a:xfrm>
            <a:off x="622300" y="1285875"/>
            <a:ext cx="1132290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0383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uc-powerpoint.officeapps.live.com/pods/GetClipboardImage.ashx?Id=5a45048d-36bd-4b93-b852-b98bc5243050&amp;DC=GEU4&amp;wdoverrides=GetClipboardImageEnabled:true" id="269" name="Google Shape;26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148614"/>
            <a:ext cx="1880076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073" y="6148614"/>
            <a:ext cx="11944926" cy="73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2737" y="451925"/>
            <a:ext cx="2019582" cy="26673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6"/>
          <p:cNvSpPr/>
          <p:nvPr/>
        </p:nvSpPr>
        <p:spPr>
          <a:xfrm>
            <a:off x="3357630" y="833145"/>
            <a:ext cx="573451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Teleoperované a autonomní elektro roboty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6"/>
          <p:cNvSpPr/>
          <p:nvPr/>
        </p:nvSpPr>
        <p:spPr>
          <a:xfrm>
            <a:off x="864987" y="4963356"/>
            <a:ext cx="523067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Provoz v průmyslových oblastech a výrobních závodech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6444376" y="4847117"/>
            <a:ext cx="569562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Doručování zásilek, přeprava nákladu v průmyslovém odvětví nebo jako prodejní automaty.</a:t>
            </a:r>
            <a:endParaRPr/>
          </a:p>
        </p:txBody>
      </p:sp>
      <p:pic>
        <p:nvPicPr>
          <p:cNvPr id="275" name="Google Shape;27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7281" y="2141995"/>
            <a:ext cx="3711844" cy="274190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6"/>
          <p:cNvSpPr txBox="1"/>
          <p:nvPr/>
        </p:nvSpPr>
        <p:spPr>
          <a:xfrm>
            <a:off x="3755756" y="4200149"/>
            <a:ext cx="11933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b="1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6"/>
          <p:cNvSpPr txBox="1"/>
          <p:nvPr/>
        </p:nvSpPr>
        <p:spPr>
          <a:xfrm>
            <a:off x="8611890" y="4104467"/>
            <a:ext cx="12321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b="1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03363" y="2163302"/>
            <a:ext cx="3577571" cy="268317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6"/>
          <p:cNvSpPr txBox="1"/>
          <p:nvPr/>
        </p:nvSpPr>
        <p:spPr>
          <a:xfrm>
            <a:off x="9687565" y="4187175"/>
            <a:ext cx="11933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b="1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2019-03-27T13:29:59Z</dcterms:created>
  <dc:creator>Rudolf Glasnak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0x0101002E2E3DF99FFA9441B880F292DF745284</vt:lpwstr>
  </property>
</Properties>
</file>