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8" r:id="rId3"/>
    <p:sldId id="289" r:id="rId4"/>
    <p:sldId id="290" r:id="rId5"/>
    <p:sldId id="279" r:id="rId6"/>
    <p:sldId id="291" r:id="rId7"/>
    <p:sldId id="292" r:id="rId8"/>
    <p:sldId id="293" r:id="rId9"/>
    <p:sldId id="294" r:id="rId10"/>
    <p:sldId id="295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B25"/>
    <a:srgbClr val="96F101"/>
    <a:srgbClr val="FF9B9B"/>
    <a:srgbClr val="E6E60C"/>
    <a:srgbClr val="22D604"/>
    <a:srgbClr val="25EE04"/>
    <a:srgbClr val="33CCCC"/>
    <a:srgbClr val="23DE04"/>
    <a:srgbClr val="ABA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0" y="1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76DB835-EC5E-4D9A-A559-26CF0EEFC7C0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8B1625D-C93C-45E5-9549-C7EACBFE2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602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2ABE583-3F91-4771-BDD7-4EFEFA7E37AF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3056099-EE50-4ACA-9244-F442F3A18B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49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8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75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4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22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9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52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6099-EE50-4ACA-9244-F442F3A18B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2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84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72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47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89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8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45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1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22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2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2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54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8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11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55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2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03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C8FBE1-BF88-4A8A-B203-9B88BB9E19C5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2F5A81-382A-4913-BFA6-4401F3AFCE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5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cargo-kola.cz/" TargetMode="External"/><Relationship Id="rId4" Type="http://schemas.openxmlformats.org/officeDocument/2006/relationships/hyperlink" Target="http://www.cargo-bajkeri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cargo-kola.cz/" TargetMode="External"/><Relationship Id="rId4" Type="http://schemas.openxmlformats.org/officeDocument/2006/relationships/hyperlink" Target="http://www.cargo-bajkeri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B22E972-A12C-47F5-8A63-C20331FFF510}"/>
              </a:ext>
            </a:extLst>
          </p:cNvPr>
          <p:cNvSpPr txBox="1">
            <a:spLocks/>
          </p:cNvSpPr>
          <p:nvPr/>
        </p:nvSpPr>
        <p:spPr>
          <a:xfrm>
            <a:off x="2509520" y="1805160"/>
            <a:ext cx="8392259" cy="704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4000" b="1" dirty="0">
                <a:solidFill>
                  <a:srgbClr val="33CCCC"/>
                </a:solidFill>
                <a:latin typeface="+mn-lt"/>
              </a:rPr>
            </a:br>
            <a:r>
              <a:rPr lang="en-GB" sz="5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” </a:t>
            </a:r>
            <a:r>
              <a:rPr lang="cs-CZ" sz="5400" dirty="0">
                <a:solidFill>
                  <a:schemeClr val="bg1">
                    <a:lumMod val="65000"/>
                  </a:schemeClr>
                </a:solidFill>
              </a:rPr>
              <a:t>Služby pro šetrnou a bezemisní přepravu zboží</a:t>
            </a:r>
            <a:r>
              <a:rPr lang="en-GB" sz="5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”</a:t>
            </a:r>
            <a:endParaRPr lang="cs-CZ" sz="5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1FEF08E-FFF3-4060-AB29-CBE13376A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20" y="3692800"/>
            <a:ext cx="231634" cy="231634"/>
          </a:xfrm>
          <a:prstGeom prst="rect">
            <a:avLst/>
          </a:prstGeom>
        </p:spPr>
      </p:pic>
      <p:sp>
        <p:nvSpPr>
          <p:cNvPr id="9" name="TextovéPole 6">
            <a:extLst>
              <a:ext uri="{FF2B5EF4-FFF2-40B4-BE49-F238E27FC236}">
                <a16:creationId xmlns:a16="http://schemas.microsoft.com/office/drawing/2014/main" id="{D207A454-5B94-4CA4-8576-4519759E11D0}"/>
              </a:ext>
            </a:extLst>
          </p:cNvPr>
          <p:cNvSpPr txBox="1"/>
          <p:nvPr/>
        </p:nvSpPr>
        <p:spPr>
          <a:xfrm>
            <a:off x="4707142" y="3657071"/>
            <a:ext cx="3327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FB komunita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Cargo-Bajkeři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5">
            <a:extLst>
              <a:ext uri="{FF2B5EF4-FFF2-40B4-BE49-F238E27FC236}">
                <a16:creationId xmlns:a16="http://schemas.microsoft.com/office/drawing/2014/main" id="{3F520CB9-7C33-457D-AAE8-E30B075E96FF}"/>
              </a:ext>
            </a:extLst>
          </p:cNvPr>
          <p:cNvCxnSpPr>
            <a:cxnSpLocks/>
          </p:cNvCxnSpPr>
          <p:nvPr/>
        </p:nvCxnSpPr>
        <p:spPr>
          <a:xfrm>
            <a:off x="1016404" y="1604070"/>
            <a:ext cx="98853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284353-59D0-4DB7-A265-B896DDB4F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85" y="3259031"/>
            <a:ext cx="242669" cy="240490"/>
          </a:xfrm>
          <a:prstGeom prst="rect">
            <a:avLst/>
          </a:prstGeom>
        </p:spPr>
      </p:pic>
      <p:cxnSp>
        <p:nvCxnSpPr>
          <p:cNvPr id="13" name="Přímá spojnice 5">
            <a:extLst>
              <a:ext uri="{FF2B5EF4-FFF2-40B4-BE49-F238E27FC236}">
                <a16:creationId xmlns:a16="http://schemas.microsoft.com/office/drawing/2014/main" id="{C595EF60-E6F3-4AE2-810F-58AEC290ECE4}"/>
              </a:ext>
            </a:extLst>
          </p:cNvPr>
          <p:cNvCxnSpPr>
            <a:cxnSpLocks/>
          </p:cNvCxnSpPr>
          <p:nvPr/>
        </p:nvCxnSpPr>
        <p:spPr>
          <a:xfrm>
            <a:off x="1016404" y="4038032"/>
            <a:ext cx="978772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dnadpis 2">
            <a:extLst>
              <a:ext uri="{FF2B5EF4-FFF2-40B4-BE49-F238E27FC236}">
                <a16:creationId xmlns:a16="http://schemas.microsoft.com/office/drawing/2014/main" id="{A7815FB1-76AA-4621-8CE5-5336B480A6E2}"/>
              </a:ext>
            </a:extLst>
          </p:cNvPr>
          <p:cNvSpPr txBox="1">
            <a:spLocks/>
          </p:cNvSpPr>
          <p:nvPr/>
        </p:nvSpPr>
        <p:spPr>
          <a:xfrm>
            <a:off x="7507693" y="4703310"/>
            <a:ext cx="3617507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…v souladu s </a:t>
            </a:r>
            <a:r>
              <a:rPr lang="cs-CZ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koncepcí městské a aktivní mobility</a:t>
            </a:r>
          </a:p>
        </p:txBody>
      </p:sp>
      <p:sp>
        <p:nvSpPr>
          <p:cNvPr id="20" name="TextovéPole 6">
            <a:extLst>
              <a:ext uri="{FF2B5EF4-FFF2-40B4-BE49-F238E27FC236}">
                <a16:creationId xmlns:a16="http://schemas.microsoft.com/office/drawing/2014/main" id="{40E48CFF-1AC1-4A01-93D5-4275825E7635}"/>
              </a:ext>
            </a:extLst>
          </p:cNvPr>
          <p:cNvSpPr txBox="1"/>
          <p:nvPr/>
        </p:nvSpPr>
        <p:spPr>
          <a:xfrm>
            <a:off x="5156932" y="3187586"/>
            <a:ext cx="394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www.4AVs.eu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www.cargo-bajkeri.cz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www.cargo-kola.cz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AFA010F4-D720-4690-BEDE-0C3AEEC1E255}"/>
              </a:ext>
            </a:extLst>
          </p:cNvPr>
          <p:cNvSpPr txBox="1">
            <a:spLocks/>
          </p:cNvSpPr>
          <p:nvPr/>
        </p:nvSpPr>
        <p:spPr>
          <a:xfrm>
            <a:off x="142043" y="682673"/>
            <a:ext cx="11127573" cy="577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22D604"/>
                </a:solidFill>
                <a:latin typeface="+mn-lt"/>
              </a:rPr>
              <a:t>4</a:t>
            </a:r>
            <a:r>
              <a:rPr lang="cs-CZ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Avs.eu 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– 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p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artner pro 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o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blast 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c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ity-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l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ogistiky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AFE1DC-6417-FE06-CF32-391C2ED51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794717"/>
            <a:ext cx="2172993" cy="21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B22E972-A12C-47F5-8A63-C20331FFF510}"/>
              </a:ext>
            </a:extLst>
          </p:cNvPr>
          <p:cNvSpPr txBox="1">
            <a:spLocks/>
          </p:cNvSpPr>
          <p:nvPr/>
        </p:nvSpPr>
        <p:spPr>
          <a:xfrm>
            <a:off x="2509520" y="1805160"/>
            <a:ext cx="8392259" cy="704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Dotazy ? a Odpovědi !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1FEF08E-FFF3-4060-AB29-CBE13376A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20" y="3692800"/>
            <a:ext cx="231634" cy="231634"/>
          </a:xfrm>
          <a:prstGeom prst="rect">
            <a:avLst/>
          </a:prstGeom>
        </p:spPr>
      </p:pic>
      <p:sp>
        <p:nvSpPr>
          <p:cNvPr id="9" name="TextovéPole 6">
            <a:extLst>
              <a:ext uri="{FF2B5EF4-FFF2-40B4-BE49-F238E27FC236}">
                <a16:creationId xmlns:a16="http://schemas.microsoft.com/office/drawing/2014/main" id="{D207A454-5B94-4CA4-8576-4519759E11D0}"/>
              </a:ext>
            </a:extLst>
          </p:cNvPr>
          <p:cNvSpPr txBox="1"/>
          <p:nvPr/>
        </p:nvSpPr>
        <p:spPr>
          <a:xfrm>
            <a:off x="4707142" y="3657071"/>
            <a:ext cx="3327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FB komunita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Cargo-Bajkeři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5">
            <a:extLst>
              <a:ext uri="{FF2B5EF4-FFF2-40B4-BE49-F238E27FC236}">
                <a16:creationId xmlns:a16="http://schemas.microsoft.com/office/drawing/2014/main" id="{3F520CB9-7C33-457D-AAE8-E30B075E96FF}"/>
              </a:ext>
            </a:extLst>
          </p:cNvPr>
          <p:cNvCxnSpPr>
            <a:cxnSpLocks/>
          </p:cNvCxnSpPr>
          <p:nvPr/>
        </p:nvCxnSpPr>
        <p:spPr>
          <a:xfrm>
            <a:off x="1016404" y="1604070"/>
            <a:ext cx="98853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284353-59D0-4DB7-A265-B896DDB4F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85" y="3259031"/>
            <a:ext cx="242669" cy="240490"/>
          </a:xfrm>
          <a:prstGeom prst="rect">
            <a:avLst/>
          </a:prstGeom>
        </p:spPr>
      </p:pic>
      <p:cxnSp>
        <p:nvCxnSpPr>
          <p:cNvPr id="13" name="Přímá spojnice 5">
            <a:extLst>
              <a:ext uri="{FF2B5EF4-FFF2-40B4-BE49-F238E27FC236}">
                <a16:creationId xmlns:a16="http://schemas.microsoft.com/office/drawing/2014/main" id="{C595EF60-E6F3-4AE2-810F-58AEC290ECE4}"/>
              </a:ext>
            </a:extLst>
          </p:cNvPr>
          <p:cNvCxnSpPr>
            <a:cxnSpLocks/>
          </p:cNvCxnSpPr>
          <p:nvPr/>
        </p:nvCxnSpPr>
        <p:spPr>
          <a:xfrm>
            <a:off x="1016404" y="4038032"/>
            <a:ext cx="978772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dnadpis 2">
            <a:extLst>
              <a:ext uri="{FF2B5EF4-FFF2-40B4-BE49-F238E27FC236}">
                <a16:creationId xmlns:a16="http://schemas.microsoft.com/office/drawing/2014/main" id="{A7815FB1-76AA-4621-8CE5-5336B480A6E2}"/>
              </a:ext>
            </a:extLst>
          </p:cNvPr>
          <p:cNvSpPr txBox="1">
            <a:spLocks/>
          </p:cNvSpPr>
          <p:nvPr/>
        </p:nvSpPr>
        <p:spPr>
          <a:xfrm>
            <a:off x="7507693" y="4703310"/>
            <a:ext cx="3617507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…v souladu s </a:t>
            </a:r>
            <a:r>
              <a:rPr lang="cs-CZ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koncepcí městské a aktivní mobility</a:t>
            </a:r>
          </a:p>
        </p:txBody>
      </p:sp>
      <p:sp>
        <p:nvSpPr>
          <p:cNvPr id="20" name="TextovéPole 6">
            <a:extLst>
              <a:ext uri="{FF2B5EF4-FFF2-40B4-BE49-F238E27FC236}">
                <a16:creationId xmlns:a16="http://schemas.microsoft.com/office/drawing/2014/main" id="{40E48CFF-1AC1-4A01-93D5-4275825E7635}"/>
              </a:ext>
            </a:extLst>
          </p:cNvPr>
          <p:cNvSpPr txBox="1"/>
          <p:nvPr/>
        </p:nvSpPr>
        <p:spPr>
          <a:xfrm>
            <a:off x="5156932" y="3187586"/>
            <a:ext cx="394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www.4AVs.eu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www.cargo-bajkeri.cz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www.cargo-kola.cz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AFA010F4-D720-4690-BEDE-0C3AEEC1E255}"/>
              </a:ext>
            </a:extLst>
          </p:cNvPr>
          <p:cNvSpPr txBox="1">
            <a:spLocks/>
          </p:cNvSpPr>
          <p:nvPr/>
        </p:nvSpPr>
        <p:spPr>
          <a:xfrm>
            <a:off x="142043" y="682673"/>
            <a:ext cx="11127573" cy="577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>
                <a:solidFill>
                  <a:srgbClr val="22D604"/>
                </a:solidFill>
                <a:latin typeface="+mn-lt"/>
              </a:rPr>
              <a:t>4</a:t>
            </a:r>
            <a:r>
              <a:rPr lang="cs-CZ" sz="4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Avs.eu 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– 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p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artner pro 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o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blast 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c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ity-</a:t>
            </a:r>
            <a:r>
              <a:rPr lang="cs-CZ" sz="4800" b="1" dirty="0">
                <a:solidFill>
                  <a:srgbClr val="22D604"/>
                </a:solidFill>
                <a:latin typeface="+mn-lt"/>
              </a:rPr>
              <a:t>l</a:t>
            </a:r>
            <a:r>
              <a:rPr lang="cs-CZ" sz="4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ogistiky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AFE1DC-6417-FE06-CF32-391C2ED51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794717"/>
            <a:ext cx="2172993" cy="21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Agenda</a:t>
            </a:r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908812" y="1087100"/>
            <a:ext cx="103743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společnosti 4AVs.eu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 do problematiky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Služby pro šetrnou a bezemisní přepravu zboží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F38933-4759-7319-D779-0F8399992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O společnosti 4AVs.eu, klíčové milníky</a:t>
            </a:r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908812" y="1087100"/>
            <a:ext cx="1037437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Založena v roce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Tradiční výrobce specializovaných nákladních kol na míru potřebám zákazníků (více než 30 prototypů nákladních kol)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roce 2018 založena divize city-logistiky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Zahájení partnerské spolupráce s e-shopy a logistickými společnostmi s cílem realizovat 100% bezemisní a šetrnou poslední míli v centrech měst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roce 2020 založena divize e-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cargo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-bike zákaznických služeb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Zahájení činnosti specializovaného servisu nákladních kol, poradenství v oblasti rozvozu zboží na nákladních kolech v centrech měst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69B7B9-830B-38DC-90B4-5498EED00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Úvod do problematiky</a:t>
            </a:r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592105" y="853420"/>
            <a:ext cx="103743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Poslední míle v centech městech se stáván stále specifičtější problematickou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Tlak na přesnost předání zásilky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stále užší časová okna pro předání se stávají standardem, obzvláště u osob s rychlým pracovním tempem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Složitější průjezdnost centem měst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omezení vjezdů do center měst, omezení prostoru pro parkování, snížené rychlosti vozidel jsou stále aktuálnější (30 km / hodinu)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Tlak na cenu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vyšší konkurence, vyšší provozní náklady, tlak na nižší cenu a vyšší efektivitu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0E2B85-52C7-FF9B-B843-A4358FDBC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658876" y="1118947"/>
            <a:ext cx="1037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Poslední míle v centech městech se stáván stále specifičtější problematickou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69" y="1508947"/>
            <a:ext cx="3724211" cy="3393287"/>
          </a:xfrm>
          <a:prstGeom prst="rect">
            <a:avLst/>
          </a:prstGeom>
        </p:spPr>
      </p:pic>
      <p:cxnSp>
        <p:nvCxnSpPr>
          <p:cNvPr id="42" name="Přímá spojnice se šipkou 41"/>
          <p:cNvCxnSpPr/>
          <p:nvPr/>
        </p:nvCxnSpPr>
        <p:spPr>
          <a:xfrm>
            <a:off x="3733800" y="2982686"/>
            <a:ext cx="4990202" cy="270516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4714240" y="3243943"/>
            <a:ext cx="4009762" cy="42708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4885284" y="3243943"/>
            <a:ext cx="3910373" cy="1247278"/>
          </a:xfrm>
          <a:prstGeom prst="straightConnector1">
            <a:avLst/>
          </a:prstGeom>
          <a:ln w="60325">
            <a:solidFill>
              <a:srgbClr val="62FB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29" y="3410885"/>
            <a:ext cx="1311894" cy="65594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93" y="2626947"/>
            <a:ext cx="1311894" cy="655947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09" y="4243034"/>
            <a:ext cx="1311894" cy="655947"/>
          </a:xfrm>
          <a:prstGeom prst="rect">
            <a:avLst/>
          </a:prstGeom>
          <a:solidFill>
            <a:srgbClr val="62FB25"/>
          </a:solidFill>
        </p:spPr>
      </p:pic>
      <p:sp>
        <p:nvSpPr>
          <p:cNvPr id="20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658876" y="1466107"/>
            <a:ext cx="576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centru měst je stále více přepravních prostředků, ale i nákladních a osobních kol převážející balíky, je třeba systematicky řešit bezpečnost!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96" y="4895773"/>
            <a:ext cx="621411" cy="526516"/>
          </a:xfrm>
          <a:prstGeom prst="rect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3" y="5052504"/>
            <a:ext cx="621411" cy="526516"/>
          </a:xfrm>
          <a:prstGeom prst="rect">
            <a:avLst/>
          </a:prstGeom>
          <a:solidFill>
            <a:srgbClr val="FFC000"/>
          </a:solidFill>
          <a:ln w="25400">
            <a:solidFill>
              <a:srgbClr val="FFC000"/>
            </a:solidFill>
          </a:ln>
        </p:spPr>
      </p:pic>
      <p:cxnSp>
        <p:nvCxnSpPr>
          <p:cNvPr id="26" name="Přímá spojnice se šipkou 25"/>
          <p:cNvCxnSpPr/>
          <p:nvPr/>
        </p:nvCxnSpPr>
        <p:spPr>
          <a:xfrm flipV="1">
            <a:off x="5998464" y="3351890"/>
            <a:ext cx="2725538" cy="1931098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9351367" y="234515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9227808" y="264995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9656167" y="264995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9918582" y="2264774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9340481" y="2996828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9969476" y="3048792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10016336" y="279210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9503767" y="249755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9380208" y="280235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9808567" y="280235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10070982" y="2417174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9492881" y="3149228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10121876" y="3201192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10168736" y="294450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7957996" y="366232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7834437" y="396712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/>
          <p:cNvSpPr/>
          <p:nvPr/>
        </p:nvSpPr>
        <p:spPr>
          <a:xfrm>
            <a:off x="8262796" y="396712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8525211" y="3581946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7947110" y="4314000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8576105" y="4365964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8622965" y="4109281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8981256" y="368409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8857697" y="398889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9286056" y="398889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9548471" y="3603714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8970370" y="4335768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9599365" y="4387732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9646225" y="413104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8110396" y="2334272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7986837" y="2639072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8415196" y="2639072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8677611" y="2253889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8099510" y="2985943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8728505" y="3037907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8775365" y="2781224"/>
            <a:ext cx="112673" cy="1039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8110396" y="3814729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7986837" y="4119529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8415196" y="4119529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8669460" y="3484880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8099510" y="4466400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8728505" y="4518364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8775365" y="4261681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7892675" y="2432245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7769116" y="2737045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8197475" y="2737045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8459890" y="2351862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7881789" y="3083916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8510784" y="3135880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8557644" y="2879197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9064523" y="4021555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9492882" y="4021555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9755297" y="3636372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9177196" y="4368426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9806191" y="4420390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9427569" y="2486672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9304010" y="2791472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9732369" y="2791472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9994784" y="2406289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9416683" y="3138343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10045678" y="3190307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10092538" y="2933624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8262796" y="3520814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8139237" y="3825614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8567596" y="3825614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/>
          <p:cNvSpPr/>
          <p:nvPr/>
        </p:nvSpPr>
        <p:spPr>
          <a:xfrm>
            <a:off x="8830011" y="3440431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vál 103"/>
          <p:cNvSpPr/>
          <p:nvPr/>
        </p:nvSpPr>
        <p:spPr>
          <a:xfrm>
            <a:off x="8251910" y="4172485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/>
          <p:cNvSpPr/>
          <p:nvPr/>
        </p:nvSpPr>
        <p:spPr>
          <a:xfrm>
            <a:off x="8880905" y="4224449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vál 105"/>
          <p:cNvSpPr/>
          <p:nvPr/>
        </p:nvSpPr>
        <p:spPr>
          <a:xfrm>
            <a:off x="8927765" y="3967766"/>
            <a:ext cx="112673" cy="1039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/>
          <p:cNvSpPr/>
          <p:nvPr/>
        </p:nvSpPr>
        <p:spPr>
          <a:xfrm>
            <a:off x="9057454" y="3694984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/>
          <p:cNvSpPr/>
          <p:nvPr/>
        </p:nvSpPr>
        <p:spPr>
          <a:xfrm>
            <a:off x="9362254" y="3999784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9624669" y="3614601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9046568" y="4346655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9675563" y="4398619"/>
            <a:ext cx="112673" cy="103928"/>
          </a:xfrm>
          <a:prstGeom prst="ellipse">
            <a:avLst/>
          </a:prstGeom>
          <a:solidFill>
            <a:srgbClr val="62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/>
          <p:cNvSpPr/>
          <p:nvPr/>
        </p:nvSpPr>
        <p:spPr>
          <a:xfrm>
            <a:off x="8241024" y="2377815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8117465" y="2682615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8545824" y="2682615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8808239" y="2297432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8230138" y="3029486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8859133" y="3081450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vál 117"/>
          <p:cNvSpPr/>
          <p:nvPr/>
        </p:nvSpPr>
        <p:spPr>
          <a:xfrm>
            <a:off x="8905993" y="2824767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vál 118"/>
          <p:cNvSpPr/>
          <p:nvPr/>
        </p:nvSpPr>
        <p:spPr>
          <a:xfrm>
            <a:off x="9623512" y="2530215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vál 119"/>
          <p:cNvSpPr/>
          <p:nvPr/>
        </p:nvSpPr>
        <p:spPr>
          <a:xfrm>
            <a:off x="9499953" y="2835015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vál 120"/>
          <p:cNvSpPr/>
          <p:nvPr/>
        </p:nvSpPr>
        <p:spPr>
          <a:xfrm>
            <a:off x="9928312" y="2835015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10190727" y="2449832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vál 122"/>
          <p:cNvSpPr/>
          <p:nvPr/>
        </p:nvSpPr>
        <p:spPr>
          <a:xfrm>
            <a:off x="9612626" y="3181886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10241621" y="3233850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>
            <a:off x="10288481" y="2977167"/>
            <a:ext cx="112673" cy="103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Nadpis 1">
            <a:extLst>
              <a:ext uri="{FF2B5EF4-FFF2-40B4-BE49-F238E27FC236}">
                <a16:creationId xmlns:a16="http://schemas.microsoft.com/office/drawing/2014/main" id="{35ACB15B-35A4-1D1D-DC7C-B56CD9158F2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Úvod do problematiky</a:t>
            </a:r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27" name="Obrázek 126">
            <a:extLst>
              <a:ext uri="{FF2B5EF4-FFF2-40B4-BE49-F238E27FC236}">
                <a16:creationId xmlns:a16="http://schemas.microsoft.com/office/drawing/2014/main" id="{29B32749-DF42-9DD8-27CE-4D812D2FD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5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Služby pro šetrnou a bezemisní přepravu zboží</a:t>
            </a:r>
          </a:p>
          <a:p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592105" y="853420"/>
            <a:ext cx="103743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City logistika na nákladních kolech nemůže být pouze o „jiném“ dopravním prostředku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třeba ve městech budovat systematicky zázemí, které budou zvyšující nároky city – logistiky odrážet. Jedním ze základních pilířů jsou city / cyklo depa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Přesnost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třeba, aby City Depo automatizovalo postupy při vykládkách – nakládkách, zkracovala se doba prostojů kurýrů, zrychlovaly se příslušené procesy a časově předvídaly časy předání zásilek</a:t>
            </a:r>
          </a:p>
          <a:p>
            <a:pPr lvl="2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Rychlost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třeba, aby byla vytvořena síť City Depo v Praze, vzájemně propojených a spolupracujících, ze kterých se efektivně dosáhne do lokality adresáta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C51367-356A-BFB0-E6D9-D04F524DF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Služby pro šetrnou a bezemisní přepravu zboží</a:t>
            </a:r>
          </a:p>
          <a:p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592105" y="853420"/>
            <a:ext cx="103743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City logistika na nákladních kolech nemůže být pouze o „jiném“ dopravním prostředku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třeba ve městech budovat systematicky zázemí, které budou zvyšující nároky city – logistiky odrážet. Jedním ze základních pilířů jsou city / cyklo depa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třeba, aby City Depo maximálně sdílelo prostředky (služby zázemí, služby servisu nákladních kol, služby sdílené poslední míle apod.), které pomohou udržet cenu rozvozu poslední míle na akceptované úrovni</a:t>
            </a:r>
          </a:p>
          <a:p>
            <a:pPr lvl="2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Součástí bezpečné City E-Bike Logistiky jsou aktivity spojené se školením kurýrů, ale i propagaci k širší veřejnosti (a tím například i ke zvyšování zájmu o práci)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27A884-31AE-5B2F-063C-7DDD51F22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Služby pro šetrnou a bezemisní přepravu zboží</a:t>
            </a:r>
          </a:p>
          <a:p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592105" y="853420"/>
            <a:ext cx="10374376" cy="66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Katalog služeb moderního Cyklo - City Depo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4AVs.eu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– stručná charakteristika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EBB0393-D07B-4A50-7241-4A7903D5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36288"/>
              </p:ext>
            </p:extLst>
          </p:nvPr>
        </p:nvGraphicFramePr>
        <p:xfrm>
          <a:off x="768922" y="1828801"/>
          <a:ext cx="9888918" cy="352447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47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92"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Popis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/>
                        <a:t>Základní služby</a:t>
                      </a:r>
                    </a:p>
                    <a:p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Základní „kolokační“ služby (umístění zásilky, části či celého kontejneru), fyzické zabezpečení místa, služby přepočtu energie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Logistické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Služby rozvozu poslední míle pro zákazníky, kteří nechtějí nebo nemají poslední míli, dále služby uchovávání zásilek pro zákazníky, kteří nechtějí nebo nemají vlastní skladový prostor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315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City Depo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Služby parkování a nabíjení vozidel, kol apod.,  servisní centrum nákladních kol,  služby školení kurýrů</a:t>
                      </a:r>
                    </a:p>
                    <a:p>
                      <a:endParaRPr lang="cs-CZ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550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Informační a prezentační centrum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Služby informačního a </a:t>
                      </a:r>
                      <a:r>
                        <a:rPr lang="cs-CZ" sz="1400" b="0" dirty="0" err="1"/>
                        <a:t>preznetačnho</a:t>
                      </a:r>
                      <a:r>
                        <a:rPr lang="cs-CZ" sz="1400" b="0" dirty="0"/>
                        <a:t> centra (prezentace a exkurze škol, workshopy, semináře, náborové centrum,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05117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FE6AD1B6-0013-B8CE-C214-253B95CB1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>
            <a:extLst>
              <a:ext uri="{FF2B5EF4-FFF2-40B4-BE49-F238E27FC236}">
                <a16:creationId xmlns:a16="http://schemas.microsoft.com/office/drawing/2014/main" id="{325F98AF-E4C5-4314-96E3-7A6DB564094B}"/>
              </a:ext>
            </a:extLst>
          </p:cNvPr>
          <p:cNvSpPr txBox="1">
            <a:spLocks/>
          </p:cNvSpPr>
          <p:nvPr/>
        </p:nvSpPr>
        <p:spPr>
          <a:xfrm>
            <a:off x="592105" y="538743"/>
            <a:ext cx="8834923" cy="24197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Shrnutí</a:t>
            </a:r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TextovéPole 6">
            <a:extLst>
              <a:ext uri="{FF2B5EF4-FFF2-40B4-BE49-F238E27FC236}">
                <a16:creationId xmlns:a16="http://schemas.microsoft.com/office/drawing/2014/main" id="{C9787D65-EBDD-439B-BEC2-D64C609E6D86}"/>
              </a:ext>
            </a:extLst>
          </p:cNvPr>
          <p:cNvSpPr txBox="1"/>
          <p:nvPr/>
        </p:nvSpPr>
        <p:spPr>
          <a:xfrm>
            <a:off x="908812" y="1361420"/>
            <a:ext cx="103743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Komplexnost a systematičnost při rozvoji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Efektivitu každého zapojeného procesu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Komunikace s veřejností, obyvateli měst, mladou generací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476587-C3C9-4BA2-AEDE-7A08AA543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256"/>
          <a:stretch/>
        </p:blipFill>
        <p:spPr>
          <a:xfrm>
            <a:off x="11611326" y="6289195"/>
            <a:ext cx="504176" cy="504176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33A26E47-F535-A399-A5BD-E8063861BCC9}"/>
              </a:ext>
            </a:extLst>
          </p:cNvPr>
          <p:cNvSpPr txBox="1"/>
          <p:nvPr/>
        </p:nvSpPr>
        <p:spPr>
          <a:xfrm>
            <a:off x="592105" y="853420"/>
            <a:ext cx="10374376" cy="66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Bezemisní city logistika je neudržitelnou, pokud se nebude brát zřetel na: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75085C-4F57-E308-99FC-48A12B8AA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2" y="18202"/>
            <a:ext cx="1045406" cy="1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55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680</Words>
  <Application>Microsoft Office PowerPoint</Application>
  <PresentationFormat>Širokoúhlá obrazovka</PresentationFormat>
  <Paragraphs>83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Impact</vt:lpstr>
      <vt:lpstr>Wingdings</vt:lpstr>
      <vt:lpstr>Main Event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Pokorny</dc:creator>
  <cp:lastModifiedBy>prezident  afcea_cz</cp:lastModifiedBy>
  <cp:revision>156</cp:revision>
  <dcterms:created xsi:type="dcterms:W3CDTF">2020-11-03T20:31:54Z</dcterms:created>
  <dcterms:modified xsi:type="dcterms:W3CDTF">2022-06-20T08:12:42Z</dcterms:modified>
</cp:coreProperties>
</file>