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3" r:id="rId4"/>
    <p:sldId id="257" r:id="rId5"/>
    <p:sldId id="260" r:id="rId6"/>
    <p:sldId id="259" r:id="rId7"/>
    <p:sldId id="261" r:id="rId8"/>
    <p:sldId id="264" r:id="rId9"/>
    <p:sldId id="265" r:id="rId10"/>
    <p:sldId id="266" r:id="rId11"/>
    <p:sldId id="262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Marekova" userId="91b8efd8-3b38-4a44-ac72-cf5de685577a" providerId="ADAL" clId="{5DDD75C5-5E59-412B-AB21-416D4A65BEF9}"/>
    <pc:docChg chg="custSel modSld">
      <pc:chgData name="Monika Marekova" userId="91b8efd8-3b38-4a44-ac72-cf5de685577a" providerId="ADAL" clId="{5DDD75C5-5E59-412B-AB21-416D4A65BEF9}" dt="2022-06-17T00:02:43.905" v="5" actId="20577"/>
      <pc:docMkLst>
        <pc:docMk/>
      </pc:docMkLst>
      <pc:sldChg chg="addSp delSp modSp mod">
        <pc:chgData name="Monika Marekova" userId="91b8efd8-3b38-4a44-ac72-cf5de685577a" providerId="ADAL" clId="{5DDD75C5-5E59-412B-AB21-416D4A65BEF9}" dt="2022-06-17T00:02:43.905" v="5" actId="20577"/>
        <pc:sldMkLst>
          <pc:docMk/>
          <pc:sldMk cId="3731845538" sldId="264"/>
        </pc:sldMkLst>
        <pc:spChg chg="mod">
          <ac:chgData name="Monika Marekova" userId="91b8efd8-3b38-4a44-ac72-cf5de685577a" providerId="ADAL" clId="{5DDD75C5-5E59-412B-AB21-416D4A65BEF9}" dt="2022-06-17T00:00:01.544" v="2" actId="26606"/>
          <ac:spMkLst>
            <pc:docMk/>
            <pc:sldMk cId="3731845538" sldId="264"/>
            <ac:spMk id="2" creationId="{C7E3FDE5-ED55-4F63-89D3-D920008EE1AB}"/>
          </ac:spMkLst>
        </pc:spChg>
        <pc:spChg chg="mod ord">
          <ac:chgData name="Monika Marekova" userId="91b8efd8-3b38-4a44-ac72-cf5de685577a" providerId="ADAL" clId="{5DDD75C5-5E59-412B-AB21-416D4A65BEF9}" dt="2022-06-17T00:02:43.905" v="5" actId="20577"/>
          <ac:spMkLst>
            <pc:docMk/>
            <pc:sldMk cId="3731845538" sldId="264"/>
            <ac:spMk id="3" creationId="{B6272BB6-498A-45C1-AB55-E7C111ACF42A}"/>
          </ac:spMkLst>
        </pc:spChg>
        <pc:spChg chg="del">
          <ac:chgData name="Monika Marekova" userId="91b8efd8-3b38-4a44-ac72-cf5de685577a" providerId="ADAL" clId="{5DDD75C5-5E59-412B-AB21-416D4A65BEF9}" dt="2022-06-17T00:00:01.544" v="2" actId="26606"/>
          <ac:spMkLst>
            <pc:docMk/>
            <pc:sldMk cId="3731845538" sldId="264"/>
            <ac:spMk id="10" creationId="{F13C74B1-5B17-4795-BED0-7140497B445A}"/>
          </ac:spMkLst>
        </pc:spChg>
        <pc:spChg chg="del">
          <ac:chgData name="Monika Marekova" userId="91b8efd8-3b38-4a44-ac72-cf5de685577a" providerId="ADAL" clId="{5DDD75C5-5E59-412B-AB21-416D4A65BEF9}" dt="2022-06-17T00:00:01.544" v="2" actId="26606"/>
          <ac:spMkLst>
            <pc:docMk/>
            <pc:sldMk cId="3731845538" sldId="264"/>
            <ac:spMk id="12" creationId="{D4974D33-8DC5-464E-8C6D-BE58F0669C17}"/>
          </ac:spMkLst>
        </pc:spChg>
        <pc:spChg chg="add">
          <ac:chgData name="Monika Marekova" userId="91b8efd8-3b38-4a44-ac72-cf5de685577a" providerId="ADAL" clId="{5DDD75C5-5E59-412B-AB21-416D4A65BEF9}" dt="2022-06-17T00:00:01.544" v="2" actId="26606"/>
          <ac:spMkLst>
            <pc:docMk/>
            <pc:sldMk cId="3731845538" sldId="264"/>
            <ac:spMk id="17" creationId="{A6D37EE4-EA1B-46EE-A54B-5233C63C9695}"/>
          </ac:spMkLst>
        </pc:spChg>
        <pc:spChg chg="add">
          <ac:chgData name="Monika Marekova" userId="91b8efd8-3b38-4a44-ac72-cf5de685577a" providerId="ADAL" clId="{5DDD75C5-5E59-412B-AB21-416D4A65BEF9}" dt="2022-06-17T00:00:01.544" v="2" actId="26606"/>
          <ac:spMkLst>
            <pc:docMk/>
            <pc:sldMk cId="3731845538" sldId="264"/>
            <ac:spMk id="19" creationId="{927D5270-6648-4CC1-8F78-48BE299CAC25}"/>
          </ac:spMkLst>
        </pc:spChg>
        <pc:picChg chg="mod">
          <ac:chgData name="Monika Marekova" userId="91b8efd8-3b38-4a44-ac72-cf5de685577a" providerId="ADAL" clId="{5DDD75C5-5E59-412B-AB21-416D4A65BEF9}" dt="2022-06-17T00:00:01.544" v="2" actId="26606"/>
          <ac:picMkLst>
            <pc:docMk/>
            <pc:sldMk cId="3731845538" sldId="264"/>
            <ac:picMk id="5" creationId="{7664A454-B9DA-C1BB-A48C-246483F3FA10}"/>
          </ac:picMkLst>
        </pc:picChg>
      </pc:sldChg>
      <pc:sldChg chg="delSp mod">
        <pc:chgData name="Monika Marekova" userId="91b8efd8-3b38-4a44-ac72-cf5de685577a" providerId="ADAL" clId="{5DDD75C5-5E59-412B-AB21-416D4A65BEF9}" dt="2022-06-16T23:59:18.608" v="1"/>
        <pc:sldMkLst>
          <pc:docMk/>
          <pc:sldMk cId="3719253794" sldId="265"/>
        </pc:sldMkLst>
        <pc:spChg chg="del">
          <ac:chgData name="Monika Marekova" userId="91b8efd8-3b38-4a44-ac72-cf5de685577a" providerId="ADAL" clId="{5DDD75C5-5E59-412B-AB21-416D4A65BEF9}" dt="2022-06-16T23:59:18.608" v="1"/>
          <ac:spMkLst>
            <pc:docMk/>
            <pc:sldMk cId="3719253794" sldId="265"/>
            <ac:spMk id="14" creationId="{C7631DB0-3BEF-3AC6-DFC3-743B307F142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E39E4-B370-4C39-8B26-2D644FC8E21D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1875A-BED7-42C5-9A08-358F8B756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29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875A-BED7-42C5-9A08-358F8B75618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07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875A-BED7-42C5-9A08-358F8B75618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30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70E19-4158-48D5-8635-CBE440F82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52A91B-B1C4-4595-AA3D-C63EDE249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DFB4DD-4DB5-4D48-952B-F3304524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EC37B6-69E6-4736-99C6-675E16B9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4FEF2-0BE3-4489-876F-62474699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48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FCA841-8731-434C-82C0-92AD71B9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C72DD0-FDCF-4F9D-B00D-68C8C3ECD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721978-E8AE-4C30-B542-77F34B02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7041F1-C4CE-4712-B333-40637ADE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582777-1F08-4ED1-9977-4AB4079E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42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53AAB66-12FD-4C9B-AD05-1D28EE100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6C3750-88B3-49A6-9BE1-F62EAADAF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454770-F01C-4DFD-8F73-745A0370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5CEEA7-FC4E-4C38-B3B2-5B0874C9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EB99C8-882A-43F2-99F0-91B468C4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19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64DF8-E1EA-4792-8E6A-1E3943F3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EFD53E-AFE6-40AF-8840-E3A4B0FEE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E29D0C-5E94-4135-8168-008013B6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08011B-B1BE-4252-832F-132B7008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701EF7-00BD-40C1-930C-C4EC53694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90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052CB3-CC53-4375-9BEF-B5964A39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B4E781-03C3-4C9B-8568-2A4F82BE0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43DA69-CAFC-4D04-8AD1-87CF177A5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A621C0-8C9A-4C37-A459-1DC34F26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E19EC1-0D4A-43F9-A243-F87D6BD0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14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194E8C-7749-4B87-BD79-17EEC1C4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6A59CD-DA08-46C3-B3F8-BE6B060DE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FAAE86-5128-4959-9B61-A69757CE1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A6BC08-57BB-42A5-A3F5-2531DAAD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96EAEA-AB8D-4FB8-975B-82D0B19C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FE3573-2B59-4E5C-A3D8-B30C5ADA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24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FACAB-3C5C-497C-BF7B-18D67AF9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EF7756-5B92-4FE3-A8FA-2C81CC5D9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2392CA-3D94-4E3A-9137-2E0A9C5F0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B1FBCF-6538-419F-9635-4F324F426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480986-A215-4BC0-A1F9-A2E59CC31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E1196F2-9C1E-49F5-8416-4DB15321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C1884D1-4B8D-4A82-B360-E322CFE0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9A9A1AA-CE1D-4F2D-8FB7-5B9AC547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40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4CE46-9565-4EC3-83A9-2EF7D031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019C7BA-AD9F-4173-B13A-70614F6A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A603C7-268F-4488-9E50-3CD03C76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7A398C-4171-4A2E-8A12-9628A70C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9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94DF27E-6727-458B-B4FA-51336B12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190ADE-DBF8-4A36-B671-58AB8D7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3FE1E47-A19F-4CD3-A2AB-59373752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60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AA6CA1-AD5C-4A38-902E-4BA73B44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4C1F2C-5ED8-4690-AE8D-E4101A65F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E4C793-4648-47F2-BD8A-C38FEAC08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90DF24-0366-433B-A5D3-63F63442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15D86A-3EFB-498A-8F6E-7DEAB24F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480593-7AEE-42B5-AAF2-D8FC58A9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62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880C2-9A84-4E50-8300-857DEBE8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EA12FCC-BEAD-49A2-8A1C-0AB8744F1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540C75-08A3-487E-AC63-FDC8918C6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F838E2-CC1F-4170-9A32-419B9AE6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1D62B8-9BA0-4A21-A4B4-76DAFFAB1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8C12B3-6B3E-43B7-B1D0-0606001E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93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FDF767-0FF5-422E-90C8-35B75B88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E0EB05-E97C-40F2-995E-25CCE2C28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B41DC9-4C2F-4159-B021-E760D90BE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73F41-ECB1-49EC-9433-5A8AD9C95577}" type="datetimeFigureOut">
              <a:rPr lang="cs-CZ" smtClean="0"/>
              <a:t>17.06.2022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ED8A25-35E2-43D8-8E6A-DC321BF40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8DBA43-1A56-449B-B969-71C58C099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18AEE-71D5-40D1-AF1F-0E63389962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33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5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19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27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29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35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37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6348DBA-4592-4DD9-AE25-BD3B9F344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173" y="630936"/>
            <a:ext cx="7315200" cy="2702018"/>
          </a:xfrm>
          <a:noFill/>
        </p:spPr>
        <p:txBody>
          <a:bodyPr anchor="b"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Stručný úvod do autonomních vozidel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AC1A11-13EF-4DE5-A69C-9D616A8AE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8174" y="3427487"/>
            <a:ext cx="7315200" cy="2615906"/>
          </a:xfrm>
          <a:noFill/>
        </p:spPr>
        <p:txBody>
          <a:bodyPr anchor="t">
            <a:normAutofit/>
          </a:bodyPr>
          <a:lstStyle/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Monika Mareková, Etická komise Ministerstva dopravy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Video 15" title="Ulice v New Yorku">
            <a:hlinkClick r:id="" action="ppaction://media"/>
            <a:extLst>
              <a:ext uri="{FF2B5EF4-FFF2-40B4-BE49-F238E27FC236}">
                <a16:creationId xmlns:a16="http://schemas.microsoft.com/office/drawing/2014/main" id="{9F98ACD3-C0D0-9364-B909-F07499D6A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TextovéPole 52">
            <a:extLst>
              <a:ext uri="{FF2B5EF4-FFF2-40B4-BE49-F238E27FC236}">
                <a16:creationId xmlns:a16="http://schemas.microsoft.com/office/drawing/2014/main" id="{83E60A10-BD4E-7314-DAF3-A3A0AE451384}"/>
              </a:ext>
            </a:extLst>
          </p:cNvPr>
          <p:cNvSpPr txBox="1"/>
          <p:nvPr/>
        </p:nvSpPr>
        <p:spPr>
          <a:xfrm>
            <a:off x="112904" y="6134823"/>
            <a:ext cx="6425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Monika Mareková, Etická komise Ministerstva dopravy</a:t>
            </a:r>
            <a:endParaRPr lang="cs-CZ" sz="220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088DE456-13BB-06EE-5316-0E224B898DC3}"/>
              </a:ext>
            </a:extLst>
          </p:cNvPr>
          <p:cNvSpPr txBox="1"/>
          <p:nvPr/>
        </p:nvSpPr>
        <p:spPr>
          <a:xfrm>
            <a:off x="90439" y="4719627"/>
            <a:ext cx="499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Stručný úvod do autonomních vozidel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91035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anorama města s úhlem pod úhlem">
            <a:extLst>
              <a:ext uri="{FF2B5EF4-FFF2-40B4-BE49-F238E27FC236}">
                <a16:creationId xmlns:a16="http://schemas.microsoft.com/office/drawing/2014/main" id="{11B9B7A6-7B53-941C-F182-9AA31B42E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266" b="2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E3FDE5-ED55-4F63-89D3-D920008E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42084"/>
            <a:ext cx="4782458" cy="1325563"/>
          </a:xfrm>
        </p:spPr>
        <p:txBody>
          <a:bodyPr>
            <a:normAutofit/>
          </a:bodyPr>
          <a:lstStyle/>
          <a:p>
            <a:r>
              <a:rPr lang="cs-CZ" sz="4100" dirty="0"/>
              <a:t>Jaká je budoucnost autonomních vozidel?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72BB6-498A-45C1-AB55-E7C111AC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321476"/>
            <a:ext cx="4782458" cy="3181684"/>
          </a:xfrm>
        </p:spPr>
        <p:txBody>
          <a:bodyPr anchor="t">
            <a:noAutofit/>
          </a:bodyPr>
          <a:lstStyle/>
          <a:p>
            <a:r>
              <a:rPr lang="cs-CZ" sz="1600" b="0" i="0" u="none" strike="noStrike" baseline="0" dirty="0"/>
              <a:t>plně autonomní osobní automobil pouze ve vývojových prototypech</a:t>
            </a:r>
            <a:r>
              <a:rPr lang="cs-CZ" sz="1600" dirty="0"/>
              <a:t>- </a:t>
            </a:r>
            <a:r>
              <a:rPr lang="cs-CZ" sz="1600" b="0" i="0" u="none" strike="noStrike" baseline="0" dirty="0"/>
              <a:t>nejsou zatím schopné běžného provozu</a:t>
            </a:r>
          </a:p>
          <a:p>
            <a:r>
              <a:rPr lang="cs-CZ" sz="1600" b="0" i="0" u="none" strike="noStrike" baseline="0" dirty="0"/>
              <a:t>není jisté, co přinese náhrada celého současného vozového parku plně autonomními vozidly, které spolu budou komunikovat</a:t>
            </a:r>
          </a:p>
          <a:p>
            <a:r>
              <a:rPr lang="cs-CZ" sz="1600" dirty="0"/>
              <a:t>n</a:t>
            </a:r>
            <a:r>
              <a:rPr lang="cs-CZ" sz="1600" b="0" i="0" u="none" strike="noStrike" baseline="0" dirty="0"/>
              <a:t>ejdále: různé typy vozidel přepravujících zásilky a náklad, minibusy a úklidové nebo zemědělské stroje</a:t>
            </a:r>
          </a:p>
          <a:p>
            <a:r>
              <a:rPr lang="cs-CZ" sz="1600" dirty="0"/>
              <a:t>běžné automobily budou mít </a:t>
            </a:r>
            <a:r>
              <a:rPr lang="cs-CZ" sz="1600" b="0" i="0" u="none" strike="noStrike" baseline="0" dirty="0"/>
              <a:t>systémy schopné samostatné jízdy na dálnici nebo v dopravní zácpě, či schopné samostatně zaparkovat</a:t>
            </a:r>
          </a:p>
          <a:p>
            <a:r>
              <a:rPr lang="cs-CZ" sz="1600" dirty="0"/>
              <a:t>zavedení autonomních dopravních prostředků je potřeba propojit se smysluplnými organizačními, dopravními, urbanistickými i regionálními řešeními</a:t>
            </a:r>
          </a:p>
        </p:txBody>
      </p:sp>
    </p:spTree>
    <p:extLst>
      <p:ext uri="{BB962C8B-B14F-4D97-AF65-F5344CB8AC3E}">
        <p14:creationId xmlns:p14="http://schemas.microsoft.com/office/powerpoint/2010/main" val="917379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46F0C-3A83-4A7E-937A-DD3BC703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Dotazy?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1B729BB-D5C8-4B37-9E60-5F39BB6AC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064" y="1281926"/>
            <a:ext cx="3970759" cy="358414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4E02B3F3-40CB-41F2-B349-67A051F2A9B8}"/>
              </a:ext>
            </a:extLst>
          </p:cNvPr>
          <p:cNvSpPr txBox="1"/>
          <p:nvPr/>
        </p:nvSpPr>
        <p:spPr>
          <a:xfrm>
            <a:off x="5057842" y="1543868"/>
            <a:ext cx="5040560" cy="3770263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r>
              <a:rPr lang="hu-HU" sz="239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&amp;A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132C05A7-E82A-461E-AD2C-46ED68E26C8F}"/>
              </a:ext>
            </a:extLst>
          </p:cNvPr>
          <p:cNvCxnSpPr/>
          <p:nvPr/>
        </p:nvCxnSpPr>
        <p:spPr>
          <a:xfrm>
            <a:off x="4095968" y="3933530"/>
            <a:ext cx="1058941" cy="720080"/>
          </a:xfrm>
          <a:prstGeom prst="line">
            <a:avLst/>
          </a:prstGeom>
          <a:ln w="222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C7661D-9384-4A9B-A591-2DA113BE8CB1}"/>
              </a:ext>
            </a:extLst>
          </p:cNvPr>
          <p:cNvSpPr txBox="1"/>
          <p:nvPr/>
        </p:nvSpPr>
        <p:spPr>
          <a:xfrm>
            <a:off x="3048965" y="5398372"/>
            <a:ext cx="6094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Monika Mareková</a:t>
            </a:r>
          </a:p>
          <a:p>
            <a:pPr algn="ctr"/>
            <a:r>
              <a:rPr lang="cs-CZ" sz="2800" dirty="0"/>
              <a:t>monika@marekova.com</a:t>
            </a:r>
          </a:p>
        </p:txBody>
      </p:sp>
    </p:spTree>
    <p:extLst>
      <p:ext uri="{BB962C8B-B14F-4D97-AF65-F5344CB8AC3E}">
        <p14:creationId xmlns:p14="http://schemas.microsoft.com/office/powerpoint/2010/main" val="78738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FFB03E-7886-4BEE-A33C-46869F83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378251"/>
          </a:xfrm>
        </p:spPr>
        <p:txBody>
          <a:bodyPr anchor="b">
            <a:normAutofit/>
          </a:bodyPr>
          <a:lstStyle/>
          <a:p>
            <a:r>
              <a:rPr lang="cs-CZ" sz="2800" dirty="0"/>
              <a:t>Etická komise pro posuzování otázek spojených s provozem automatizovaných a autonomních vozidel v podmínkách ČR</a:t>
            </a:r>
          </a:p>
        </p:txBody>
      </p:sp>
      <p:pic>
        <p:nvPicPr>
          <p:cNvPr id="5" name="Obrázek 4" descr="Několik křížících se dálnic s auty jedoucími různými směry">
            <a:extLst>
              <a:ext uri="{FF2B5EF4-FFF2-40B4-BE49-F238E27FC236}">
                <a16:creationId xmlns:a16="http://schemas.microsoft.com/office/drawing/2014/main" id="{EDC15ECA-A308-43BD-9DD9-2D4B03124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r="27474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A4EB76-8F7B-4C1A-B2B2-237383F5D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-   vznikla v roce 2020 (13 členů a 2 přizvaní experti)</a:t>
            </a:r>
          </a:p>
          <a:p>
            <a:pPr>
              <a:buFontTx/>
              <a:buChar char="-"/>
            </a:pPr>
            <a:r>
              <a:rPr lang="cs-CZ" sz="2000" dirty="0"/>
              <a:t>21 doporučení pro provoz propojených a autonomních vozidel: etická doporučení, právní doporučení, umělá inteligence a technologie</a:t>
            </a:r>
          </a:p>
          <a:p>
            <a:pPr>
              <a:buFontTx/>
              <a:buChar char="-"/>
            </a:pPr>
            <a:r>
              <a:rPr lang="cs-CZ" sz="2000" dirty="0"/>
              <a:t>Eticko-ekonomická analýza</a:t>
            </a:r>
          </a:p>
          <a:p>
            <a:pPr>
              <a:buFontTx/>
              <a:buChar char="-"/>
            </a:pPr>
            <a:r>
              <a:rPr lang="cs-CZ" sz="2000" dirty="0"/>
              <a:t>Autonomní vozidla a urbanismus</a:t>
            </a:r>
          </a:p>
          <a:p>
            <a:pPr>
              <a:buFontTx/>
              <a:buChar char="-"/>
            </a:pPr>
            <a:r>
              <a:rPr lang="cs-CZ" sz="2000" dirty="0"/>
              <a:t>Příručka minimum pro státní správu – Stručný úvod do tématu autonomních vozidel</a:t>
            </a: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Informační brožura pro uživatele propojených a autonomních vozide</a:t>
            </a:r>
            <a:r>
              <a:rPr lang="cs-CZ" sz="1800" dirty="0">
                <a:solidFill>
                  <a:srgbClr val="000000"/>
                </a:solidFill>
              </a:rPr>
              <a:t>l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4725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E64CBB-A54D-4244-9FEB-2EFA3BCE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FFFFFF"/>
                </a:solidFill>
              </a:rPr>
              <a:t>Příručka minimum pro státní správu – stručný úvod do tématu autonomních vozidel</a:t>
            </a:r>
          </a:p>
        </p:txBody>
      </p: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6C3A7-2352-4769-83CE-EA216AE5E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anchor="t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Požadavek </a:t>
            </a:r>
            <a:r>
              <a:rPr lang="cs-CZ" sz="20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na zavádění autonomní dopravy – tento proces musí být dobrý pro jedince i celou společnost</a:t>
            </a:r>
          </a:p>
          <a:p>
            <a:r>
              <a:rPr lang="cs-CZ" sz="2000" dirty="0">
                <a:solidFill>
                  <a:srgbClr val="FFFFFF"/>
                </a:solidFill>
                <a:latin typeface="Calibri" panose="020F0502020204030204" pitchFamily="34" charset="0"/>
              </a:rPr>
              <a:t>V</a:t>
            </a:r>
            <a:r>
              <a:rPr lang="cs-CZ" sz="20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e všech fázích bude postupný, bezpečný, odpovědný a kooperativní </a:t>
            </a:r>
          </a:p>
          <a:p>
            <a:r>
              <a:rPr lang="cs-CZ" sz="2000" dirty="0">
                <a:solidFill>
                  <a:srgbClr val="FFFFFF"/>
                </a:solidFill>
                <a:latin typeface="Calibri" panose="020F0502020204030204" pitchFamily="34" charset="0"/>
              </a:rPr>
              <a:t>Etické principy: účelem je </a:t>
            </a:r>
            <a:r>
              <a:rPr lang="cs-CZ" sz="20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minimalizace rizik, ochrana životů a zdraví jedinců a společnosti a respekt k lidské rovnosti a důstojnosti </a:t>
            </a:r>
            <a:endParaRPr lang="cs-CZ" sz="2000" dirty="0">
              <a:solidFill>
                <a:srgbClr val="FFFFFF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7723FC5-7583-C4F7-DE48-5A0F35E2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309" y="2559873"/>
            <a:ext cx="4490350" cy="39177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1CE0EC3-0E2E-F10E-8D2E-20CDB5518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752" y="478232"/>
            <a:ext cx="4855464" cy="18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3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Stopy světel aut ve městě">
            <a:extLst>
              <a:ext uri="{FF2B5EF4-FFF2-40B4-BE49-F238E27FC236}">
                <a16:creationId xmlns:a16="http://schemas.microsoft.com/office/drawing/2014/main" id="{D7CAB3AF-009C-835A-ADDB-B6526A436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109F05-9F9C-45F4-921E-6F7156F7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Etické principy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73A528-B9D6-4A72-8EFC-2DBDB7562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FFFFFF"/>
                </a:solidFill>
              </a:rPr>
              <a:t>Princip neškození </a:t>
            </a:r>
            <a:r>
              <a:rPr lang="cs-CZ" sz="1800">
                <a:solidFill>
                  <a:srgbClr val="FFFFFF"/>
                </a:solidFill>
              </a:rPr>
              <a:t>- třeba eliminovat či minimalizovat možnou újmu působenou zaváděním či provozem autonomních vozidel</a:t>
            </a:r>
          </a:p>
          <a:p>
            <a:r>
              <a:rPr lang="cs-CZ" sz="1800" b="1">
                <a:solidFill>
                  <a:srgbClr val="FFFFFF"/>
                </a:solidFill>
              </a:rPr>
              <a:t>Princip prospěchu </a:t>
            </a:r>
            <a:r>
              <a:rPr lang="cs-CZ" sz="1800">
                <a:solidFill>
                  <a:srgbClr val="FFFFFF"/>
                </a:solidFill>
              </a:rPr>
              <a:t>- základním cílem zavádění a provozu autonomních vozidel je prospěch pro jedince a společnost</a:t>
            </a:r>
          </a:p>
          <a:p>
            <a:r>
              <a:rPr lang="cs-CZ" sz="1800" b="1">
                <a:solidFill>
                  <a:srgbClr val="FFFFFF"/>
                </a:solidFill>
              </a:rPr>
              <a:t>Princip respektu k důstojnosti </a:t>
            </a:r>
            <a:r>
              <a:rPr lang="cs-CZ" sz="1800">
                <a:solidFill>
                  <a:srgbClr val="FFFFFF"/>
                </a:solidFill>
              </a:rPr>
              <a:t>- všichni lidé jsou si rovni ve své důstojnosti</a:t>
            </a:r>
          </a:p>
          <a:p>
            <a:r>
              <a:rPr lang="cs-CZ" sz="1800" b="1">
                <a:solidFill>
                  <a:srgbClr val="FFFFFF"/>
                </a:solidFill>
              </a:rPr>
              <a:t>Princip respektu k autonomii </a:t>
            </a:r>
            <a:r>
              <a:rPr lang="cs-CZ" sz="1800">
                <a:solidFill>
                  <a:srgbClr val="FFFFFF"/>
                </a:solidFill>
              </a:rPr>
              <a:t>- zavádění a provoz autonomních vozidel nesmí narušovat, ale posilovat projevy lidské autonomie</a:t>
            </a:r>
          </a:p>
          <a:p>
            <a:r>
              <a:rPr lang="cs-CZ" sz="1800" b="1">
                <a:solidFill>
                  <a:srgbClr val="FFFFFF"/>
                </a:solidFill>
              </a:rPr>
              <a:t>Princip férovosti </a:t>
            </a:r>
            <a:r>
              <a:rPr lang="cs-CZ" sz="1800">
                <a:solidFill>
                  <a:srgbClr val="FFFFFF"/>
                </a:solidFill>
              </a:rPr>
              <a:t>- prospěch a rizika spojená se zaváděním a provozem autonomních vozidel je třeba férově distribuovat mezi všemi členy společnosti</a:t>
            </a:r>
          </a:p>
          <a:p>
            <a:r>
              <a:rPr lang="cs-CZ" sz="1800" b="1">
                <a:solidFill>
                  <a:srgbClr val="FFFFFF"/>
                </a:solidFill>
              </a:rPr>
              <a:t>Princip inkluzivity </a:t>
            </a:r>
            <a:r>
              <a:rPr lang="cs-CZ" sz="1800">
                <a:solidFill>
                  <a:srgbClr val="FFFFFF"/>
                </a:solidFill>
              </a:rPr>
              <a:t>- v úvahách o prospěchu a rizicích autonomní dopravy nelze vylučovat žádnou skupinu obyvatel</a:t>
            </a:r>
          </a:p>
          <a:p>
            <a:r>
              <a:rPr lang="cs-CZ" sz="1800" b="1">
                <a:solidFill>
                  <a:srgbClr val="FFFFFF"/>
                </a:solidFill>
              </a:rPr>
              <a:t>Princip odpovědnosti </a:t>
            </a:r>
            <a:r>
              <a:rPr lang="cs-CZ" sz="1800">
                <a:solidFill>
                  <a:srgbClr val="FFFFFF"/>
                </a:solidFill>
              </a:rPr>
              <a:t>- třeba jasně určit odpovědnosti všech členů společnosti za zavádění a provoz autonomních vozidel</a:t>
            </a:r>
          </a:p>
          <a:p>
            <a:endParaRPr lang="cs-CZ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32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Rozostřený pohled na vysokorychlostní auta na dálnici v noci">
            <a:extLst>
              <a:ext uri="{FF2B5EF4-FFF2-40B4-BE49-F238E27FC236}">
                <a16:creationId xmlns:a16="http://schemas.microsoft.com/office/drawing/2014/main" id="{0E36B1B6-EC7C-49CE-9DDF-92D3746F5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19235" b="-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F28609-426E-4B8A-A9F3-57AC1ABF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>
            <a:normAutofit/>
          </a:bodyPr>
          <a:lstStyle/>
          <a:p>
            <a:r>
              <a:rPr lang="pl-PL" b="1"/>
              <a:t>Co je to </a:t>
            </a:r>
            <a:r>
              <a:rPr lang="pl-PL" b="1" err="1"/>
              <a:t>autonomní</a:t>
            </a:r>
            <a:r>
              <a:rPr lang="pl-PL" b="1"/>
              <a:t> </a:t>
            </a:r>
            <a:r>
              <a:rPr lang="pl-PL" b="1" err="1"/>
              <a:t>vozidlo</a:t>
            </a:r>
            <a:r>
              <a:rPr lang="pl-PL" b="1"/>
              <a:t>?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14901B-781E-4252-8368-9A986077B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anchor="t">
            <a:normAutofit/>
          </a:bodyPr>
          <a:lstStyle/>
          <a:p>
            <a:r>
              <a:rPr lang="cs-CZ" sz="2000" dirty="0"/>
              <a:t>pro svou jízdu nevyžaduje žádnou přímou aktivitu od řidiče</a:t>
            </a:r>
          </a:p>
          <a:p>
            <a:r>
              <a:rPr lang="cs-CZ" sz="2000" dirty="0"/>
              <a:t>výhody: snížení stresu pro řidiče, zvýšení plynulosti přepravy, snížení emisí z dopravy, snížení počtu vozidel na silnících, optimalizace parkovacích ploch z hlediska prostoru i umístění, zvýšení efektivity a atraktivity veřejné hromadné dopravy, lepší mobilita pro </a:t>
            </a:r>
            <a:r>
              <a:rPr lang="cs-CZ" sz="2000" dirty="0" err="1"/>
              <a:t>neřidiče</a:t>
            </a:r>
            <a:r>
              <a:rPr lang="cs-CZ" sz="2000" dirty="0"/>
              <a:t>, snížení nehodovosti a bezpečnější provoz</a:t>
            </a:r>
          </a:p>
        </p:txBody>
      </p:sp>
    </p:spTree>
    <p:extLst>
      <p:ext uri="{BB962C8B-B14F-4D97-AF65-F5344CB8AC3E}">
        <p14:creationId xmlns:p14="http://schemas.microsoft.com/office/powerpoint/2010/main" val="1449832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Černé vzorky 3D Wave">
            <a:extLst>
              <a:ext uri="{FF2B5EF4-FFF2-40B4-BE49-F238E27FC236}">
                <a16:creationId xmlns:a16="http://schemas.microsoft.com/office/drawing/2014/main" id="{88CC6283-3189-4A91-BE03-6AFD05C77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EC48E79-18CA-40FE-B6D0-2CE989DE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</a:rPr>
              <a:t>Jak autonomní vozidla definujeme?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67C5B4-A35B-473E-8F0A-FB001F256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700" dirty="0">
                <a:solidFill>
                  <a:srgbClr val="FFFFFF"/>
                </a:solidFill>
              </a:rPr>
              <a:t>Stupně podle jejich schopnosti zastoupit člověka při určitých úkonech.</a:t>
            </a:r>
          </a:p>
          <a:p>
            <a:pPr marL="457200" indent="-457200">
              <a:buAutoNum type="arabicParenR"/>
            </a:pPr>
            <a:r>
              <a:rPr lang="cs-CZ" sz="1700" dirty="0">
                <a:solidFill>
                  <a:srgbClr val="FFFFFF"/>
                </a:solidFill>
              </a:rPr>
              <a:t>Jednoduché systémy podpory řidiče - pomáhají udržovat rychlost na dálnici a vzdálenost od vozidla před vámi, nebo může otáčet volantem zatímco člověk šlape na pedály při parkování</a:t>
            </a:r>
          </a:p>
          <a:p>
            <a:pPr marL="457200" indent="-457200">
              <a:buAutoNum type="arabicParenR"/>
            </a:pPr>
            <a:r>
              <a:rPr lang="cs-CZ" sz="1700" dirty="0">
                <a:solidFill>
                  <a:srgbClr val="FFFFFF"/>
                </a:solidFill>
              </a:rPr>
              <a:t>Pokročilé částečně autonomní systémy - více prvků najednou – tedy například kompletně zaparkovat, popojíždět v koloně, předjet nebo projet křižovatkou. Člověk-řidič však vždy musí sledovat okolí, jestli se například neblíží do cesty chodec, nebo auto nepřehlíží nějakou menší překážku</a:t>
            </a:r>
          </a:p>
          <a:p>
            <a:pPr marL="457200" indent="-457200">
              <a:buAutoNum type="arabicParenR"/>
            </a:pPr>
            <a:r>
              <a:rPr lang="cs-CZ" sz="1700" dirty="0">
                <a:solidFill>
                  <a:srgbClr val="FFFFFF"/>
                </a:solidFill>
              </a:rPr>
              <a:t>Podmíněně autonomní systém  - může ovládat všechny řídící prvky vozidla, ale vždy na něj musí dohlížet člověk-řidič, který musí být schopen kdykoliv převzít řízení a člověk-řidič v tomto režimu za jízdu nese odpovědnost</a:t>
            </a:r>
          </a:p>
          <a:p>
            <a:pPr marL="457200" indent="-457200">
              <a:buAutoNum type="arabicParenR"/>
            </a:pPr>
            <a:r>
              <a:rPr lang="cs-CZ" sz="1700" dirty="0">
                <a:solidFill>
                  <a:srgbClr val="FFFFFF"/>
                </a:solidFill>
              </a:rPr>
              <a:t>Vysoce autonomní vozidla - mohou samy plně řídit a odpovídají v takovém momentě za svoji jízdu. Vozidla pro tento režim mají stanoveny podmínky (například “jen na dálnici”, “jen v parkovacím domě” nebo “jen když neprší”) tedy nemáte zaručeno, že vás vozidlo samo odveze celou cestu, ale vozidlo musí vždy být schopno jet samostatně, spolehlivě a případně někde bezpečně zastavit a vyčkat až si řízení někdo převezme </a:t>
            </a:r>
          </a:p>
          <a:p>
            <a:pPr marL="457200" indent="-457200">
              <a:buAutoNum type="arabicParenR"/>
            </a:pPr>
            <a:r>
              <a:rPr lang="cs-CZ" sz="1700" dirty="0">
                <a:solidFill>
                  <a:srgbClr val="FFFFFF"/>
                </a:solidFill>
              </a:rPr>
              <a:t>Plně autonomní vozidla - musí vždy umět odřídit celou cestu a za řízení si sami odpovídají a může se stát, že v nich žádný člověk sedět nebude, nebo vozidlo nebude vůbec očekávat člověka-řidiče a nebude mít ovládací prvky jako volant či pedály. Takto jsou navrhovány jen pro jízdu po silnici za podmínek, ve kterých zvládá jet průměrný řidič</a:t>
            </a:r>
          </a:p>
          <a:p>
            <a:pPr marL="457200" indent="-457200">
              <a:buAutoNum type="arabicParenR"/>
            </a:pPr>
            <a:endParaRPr lang="cs-CZ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17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3FDE5-ED55-4F63-89D3-D920008E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Autofit/>
          </a:bodyPr>
          <a:lstStyle/>
          <a:p>
            <a:r>
              <a:rPr lang="cs-CZ" sz="3200" dirty="0"/>
              <a:t>S jakými autonomní systémy se můžeme v automobilech setkat již dnes?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72BB6-498A-45C1-AB55-E7C111AC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2" y="2299375"/>
            <a:ext cx="6586489" cy="3785419"/>
          </a:xfrm>
        </p:spPr>
        <p:txBody>
          <a:bodyPr>
            <a:noAutofit/>
          </a:bodyPr>
          <a:lstStyle/>
          <a:p>
            <a:r>
              <a:rPr lang="cs-CZ" sz="2200" b="0" i="0" u="none" strike="noStrike" baseline="0" dirty="0">
                <a:solidFill>
                  <a:srgbClr val="000000"/>
                </a:solidFill>
              </a:rPr>
              <a:t>Systémy pomocné při manévrování (couvací kamera, parkovací asistent, asistent couvání s přívěsem)</a:t>
            </a:r>
          </a:p>
          <a:p>
            <a:r>
              <a:rPr lang="cs-CZ" sz="2200" b="0" i="0" u="none" strike="noStrike" baseline="0" dirty="0">
                <a:solidFill>
                  <a:srgbClr val="000000"/>
                </a:solidFill>
              </a:rPr>
              <a:t>Systémy příčného vedení při jízdě (udržování v jízdních pruzích, hlídání slepého úhlu)</a:t>
            </a:r>
          </a:p>
          <a:p>
            <a:r>
              <a:rPr lang="cs-CZ" sz="2200" b="0" i="0" u="none" strike="noStrike" baseline="0" dirty="0">
                <a:solidFill>
                  <a:srgbClr val="000000"/>
                </a:solidFill>
              </a:rPr>
              <a:t>Systémy podélného vedení při jízdě (adaptivní tempomat, systém nouzového brždění) </a:t>
            </a:r>
          </a:p>
          <a:p>
            <a:r>
              <a:rPr lang="cs-CZ" sz="2200" dirty="0"/>
              <a:t>Systémy kombinovaného vedení při jízdě (autopilot, asistent pro jízdu v koloně) - kombinují příčné a podélné vedení vozidla v některých prostředích</a:t>
            </a:r>
          </a:p>
        </p:txBody>
      </p:sp>
      <p:pic>
        <p:nvPicPr>
          <p:cNvPr id="7" name="Obrázek 6" descr="Stopy světel aut v noci">
            <a:extLst>
              <a:ext uri="{FF2B5EF4-FFF2-40B4-BE49-F238E27FC236}">
                <a16:creationId xmlns:a16="http://schemas.microsoft.com/office/drawing/2014/main" id="{5C54D729-75AF-4C7B-8BDC-100DDBFCC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4" r="3599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0" name="Straight Connector 2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C9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5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E3FDE5-ED55-4F63-89D3-D920008E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cs-CZ" sz="4600"/>
              <a:t>N</a:t>
            </a:r>
            <a:r>
              <a:rPr lang="sv-SE" sz="4600"/>
              <a:t>a jakých principech funguje sensorika pro asistenční systémy?</a:t>
            </a:r>
            <a:endParaRPr lang="cs-CZ" sz="460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Řídicí panel auta">
            <a:extLst>
              <a:ext uri="{FF2B5EF4-FFF2-40B4-BE49-F238E27FC236}">
                <a16:creationId xmlns:a16="http://schemas.microsoft.com/office/drawing/2014/main" id="{7664A454-B9DA-C1BB-A48C-246483F3F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21013" b="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72BB6-498A-45C1-AB55-E7C111AC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cs-CZ" sz="2200" b="0" i="0" u="none" strike="noStrike" baseline="0" dirty="0"/>
              <a:t>Ultrazvukové sensory (detekce objektů především na krátkou vzdálenost několika metrů v nízkých rychlostech např. parkovací asistent)</a:t>
            </a:r>
          </a:p>
          <a:p>
            <a:r>
              <a:rPr lang="cs-CZ" sz="2200" b="0" i="0" u="none" strike="noStrike" baseline="0" dirty="0"/>
              <a:t>Radarové sensory (detekci objektů na střední a větší vzdálenost, nedokáže klasifikovat typ objektu)</a:t>
            </a:r>
          </a:p>
          <a:p>
            <a:r>
              <a:rPr lang="cs-CZ" sz="2200" b="0" i="0" u="none" strike="noStrike" baseline="0" dirty="0"/>
              <a:t>Lidary (radar pracující s neviditelným světlem většinou v infračerveném spektru, umí využít výhod radarů i kamer, dokáží určit vzdálenost, polohu, rychlosti typ objektu, pro čtení vodorovného dopravního značení)</a:t>
            </a:r>
          </a:p>
          <a:p>
            <a:r>
              <a:rPr lang="cs-CZ" sz="2200" dirty="0"/>
              <a:t>Kamery (detekce a klasifikace objektů, nedokáží příliš dobře rozpoznat vzdálenosti a rychlosti objektů)</a:t>
            </a:r>
          </a:p>
        </p:txBody>
      </p:sp>
    </p:spTree>
    <p:extLst>
      <p:ext uri="{BB962C8B-B14F-4D97-AF65-F5344CB8AC3E}">
        <p14:creationId xmlns:p14="http://schemas.microsoft.com/office/powerpoint/2010/main" val="373184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E3FDE5-ED55-4F63-89D3-D920008E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Datová fúze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F9A7D1-18AD-27E3-0DA7-3B3182212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06" y="2660287"/>
            <a:ext cx="6427186" cy="36468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72BB6-498A-45C1-AB55-E7C111AC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000" b="0" i="0" u="none" strike="noStrike" baseline="0" dirty="0">
                <a:solidFill>
                  <a:srgbClr val="FFFFFF"/>
                </a:solidFill>
              </a:rPr>
              <a:t>dnešní asistenční systémy – informace z jednoho typu sensoru</a:t>
            </a:r>
          </a:p>
          <a:p>
            <a:r>
              <a:rPr lang="cs-CZ" sz="2000" b="0" i="0" u="none" strike="noStrike" baseline="0" dirty="0">
                <a:solidFill>
                  <a:srgbClr val="FFFFFF"/>
                </a:solidFill>
              </a:rPr>
              <a:t>autonomní systémy - okolí vozidla sledováno větším množstvím sensorů, </a:t>
            </a:r>
            <a:r>
              <a:rPr lang="pl-PL" sz="2000" dirty="0" err="1">
                <a:solidFill>
                  <a:srgbClr val="FFFFFF"/>
                </a:solidFill>
              </a:rPr>
              <a:t>n</a:t>
            </a:r>
            <a:r>
              <a:rPr lang="pl-PL" sz="2000" b="0" i="0" u="none" strike="noStrike" baseline="0" dirty="0" err="1">
                <a:solidFill>
                  <a:srgbClr val="FFFFFF"/>
                </a:solidFill>
              </a:rPr>
              <a:t>utné</a:t>
            </a:r>
            <a:r>
              <a:rPr lang="pl-PL" sz="2000" b="0" i="0" u="none" strike="noStrike" baseline="0" dirty="0">
                <a:solidFill>
                  <a:srgbClr val="FFFFFF"/>
                </a:solidFill>
              </a:rPr>
              <a:t> </a:t>
            </a:r>
            <a:r>
              <a:rPr lang="pl-PL" sz="2000" b="0" i="0" u="none" strike="noStrike" baseline="0" dirty="0" err="1">
                <a:solidFill>
                  <a:srgbClr val="FFFFFF"/>
                </a:solidFill>
              </a:rPr>
              <a:t>budou</a:t>
            </a:r>
            <a:r>
              <a:rPr lang="pl-PL" sz="2000" b="0" i="0" u="none" strike="noStrike" baseline="0" dirty="0">
                <a:solidFill>
                  <a:srgbClr val="FFFFFF"/>
                </a:solidFill>
              </a:rPr>
              <a:t> i </a:t>
            </a:r>
            <a:r>
              <a:rPr lang="pl-PL" sz="2000" b="0" i="0" u="none" strike="noStrike" baseline="0" dirty="0" err="1">
                <a:solidFill>
                  <a:srgbClr val="FFFFFF"/>
                </a:solidFill>
              </a:rPr>
              <a:t>údaje</a:t>
            </a:r>
            <a:r>
              <a:rPr lang="pl-PL" sz="2000" b="0" i="0" u="none" strike="noStrike" baseline="0" dirty="0">
                <a:solidFill>
                  <a:srgbClr val="FFFFFF"/>
                </a:solidFill>
              </a:rPr>
              <a:t> od </a:t>
            </a:r>
            <a:r>
              <a:rPr lang="pl-PL" sz="2000" b="0" i="0" u="none" strike="noStrike" baseline="0" dirty="0" err="1">
                <a:solidFill>
                  <a:srgbClr val="FFFFFF"/>
                </a:solidFill>
              </a:rPr>
              <a:t>ostatních</a:t>
            </a:r>
            <a:r>
              <a:rPr lang="pl-PL" sz="2000" b="0" i="0" u="none" strike="noStrike" baseline="0" dirty="0">
                <a:solidFill>
                  <a:srgbClr val="FFFFFF"/>
                </a:solidFill>
              </a:rPr>
              <a:t> </a:t>
            </a:r>
            <a:r>
              <a:rPr lang="pl-PL" sz="2000" b="0" i="0" u="none" strike="noStrike" baseline="0" dirty="0" err="1">
                <a:solidFill>
                  <a:srgbClr val="FFFFFF"/>
                </a:solidFill>
              </a:rPr>
              <a:t>vozidel</a:t>
            </a:r>
            <a:r>
              <a:rPr lang="pl-PL" sz="2000" b="0" i="0" u="none" strike="noStrike" baseline="0" dirty="0">
                <a:solidFill>
                  <a:srgbClr val="FFFFFF"/>
                </a:solidFill>
              </a:rPr>
              <a:t> a od infrastruktury.</a:t>
            </a:r>
            <a:endParaRPr lang="cs-CZ" sz="2000" b="0" i="0" u="none" strike="noStrike" baseline="0" dirty="0">
              <a:solidFill>
                <a:srgbClr val="FFFFFF"/>
              </a:solidFill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f</a:t>
            </a:r>
            <a:r>
              <a:rPr lang="cs-CZ" sz="2000" b="0" i="0" u="none" strike="noStrike" baseline="0" dirty="0">
                <a:solidFill>
                  <a:srgbClr val="FFFFFF"/>
                </a:solidFill>
              </a:rPr>
              <a:t>úze a trvalé vyhodnocování všech těchto dat bude jednou z mnoha technických podmínek pro provoz autonomních vozidel</a:t>
            </a: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537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927</Words>
  <Application>Microsoft Office PowerPoint</Application>
  <PresentationFormat>Širokoúhlá obrazovka</PresentationFormat>
  <Paragraphs>60</Paragraphs>
  <Slides>11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Stručný úvod do autonomních vozidel</vt:lpstr>
      <vt:lpstr>Etická komise pro posuzování otázek spojených s provozem automatizovaných a autonomních vozidel v podmínkách ČR</vt:lpstr>
      <vt:lpstr>Příručka minimum pro státní správu – stručný úvod do tématu autonomních vozidel</vt:lpstr>
      <vt:lpstr>Etické principy</vt:lpstr>
      <vt:lpstr>Co je to autonomní vozidlo?</vt:lpstr>
      <vt:lpstr>Jak autonomní vozidla definujeme?</vt:lpstr>
      <vt:lpstr>S jakými autonomní systémy se můžeme v automobilech setkat již dnes?</vt:lpstr>
      <vt:lpstr>Na jakých principech funguje sensorika pro asistenční systémy?</vt:lpstr>
      <vt:lpstr>Datová fúze</vt:lpstr>
      <vt:lpstr>Jaká je budoucnost autonomních vozidel?</vt:lpstr>
      <vt:lpstr>Dotazy?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Právo na soukromí a ochrana dat v autonomní dopravě</dc:title>
  <dc:creator>Monika Marekova</dc:creator>
  <cp:lastModifiedBy>admin</cp:lastModifiedBy>
  <cp:revision>2</cp:revision>
  <dcterms:created xsi:type="dcterms:W3CDTF">2021-11-15T09:32:55Z</dcterms:created>
  <dcterms:modified xsi:type="dcterms:W3CDTF">2022-06-17T00:02:50Z</dcterms:modified>
</cp:coreProperties>
</file>