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jfif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70" r:id="rId5"/>
    <p:sldId id="271" r:id="rId6"/>
    <p:sldId id="264" r:id="rId7"/>
    <p:sldId id="258" r:id="rId8"/>
    <p:sldId id="269" r:id="rId9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88" autoAdjust="0"/>
  </p:normalViewPr>
  <p:slideViewPr>
    <p:cSldViewPr>
      <p:cViewPr varScale="1">
        <p:scale>
          <a:sx n="80" d="100"/>
          <a:sy n="80" d="100"/>
        </p:scale>
        <p:origin x="-214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CE03B-A4BA-43C9-96D4-DC67FF0E6EE2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E4D63-BAC3-409D-9528-3DC99BF7F6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5743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E7FD7-5475-4EF7-BA2D-DEA7EE7E8569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54F10-BFF9-4388-8CBF-56D8F0B8BB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54F10-BFF9-4388-8CBF-56D8F0B8BB7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51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72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4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95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63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96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29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71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009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70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54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A7DEC-4E08-4AB6-B0E8-199D479B2148}" type="datetimeFigureOut">
              <a:rPr lang="cs-CZ" smtClean="0"/>
              <a:t>26/09/19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1A56D-85A2-41B2-A6A5-0D5C928D16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76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4" Type="http://schemas.openxmlformats.org/officeDocument/2006/relationships/image" Target="../media/image3.jfif"/><Relationship Id="rId5" Type="http://schemas.openxmlformats.org/officeDocument/2006/relationships/image" Target="../media/image4.jf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f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02570"/>
            <a:ext cx="3701988" cy="24679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19672" y="980728"/>
            <a:ext cx="4752528" cy="2543689"/>
          </a:xfrm>
        </p:spPr>
        <p:txBody>
          <a:bodyPr>
            <a:normAutofit/>
          </a:bodyPr>
          <a:lstStyle/>
          <a:p>
            <a:pPr algn="l"/>
            <a:r>
              <a:rPr lang="sk-SK" sz="4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YourCity</a:t>
            </a:r>
            <a:endParaRPr lang="sk-SK" sz="4400" dirty="0">
              <a:solidFill>
                <a:schemeClr val="accent3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algn="l"/>
            <a:r>
              <a:rPr lang="sk-SK" sz="1600" i="1" dirty="0" smtClean="0">
                <a:solidFill>
                  <a:schemeClr val="tx1">
                    <a:lumMod val="75000"/>
                  </a:schemeClr>
                </a:solidFill>
                <a:latin typeface="+mj-lt"/>
                <a:cs typeface="Arial" pitchFamily="34" charset="0"/>
              </a:rPr>
              <a:t>Územní </a:t>
            </a:r>
            <a:r>
              <a:rPr lang="sk-SK" sz="1600" i="1" dirty="0" smtClean="0">
                <a:solidFill>
                  <a:schemeClr val="tx1">
                    <a:lumMod val="75000"/>
                  </a:schemeClr>
                </a:solidFill>
                <a:latin typeface="+mj-lt"/>
                <a:cs typeface="Arial" pitchFamily="34" charset="0"/>
              </a:rPr>
              <a:t>plánování, které má smysl</a:t>
            </a:r>
            <a:endParaRPr lang="cs-CZ" sz="1600" i="1" dirty="0" smtClean="0">
              <a:solidFill>
                <a:schemeClr val="tx1">
                  <a:lumMod val="75000"/>
                </a:schemeClr>
              </a:solidFill>
              <a:latin typeface="+mj-lt"/>
              <a:cs typeface="Arial" pitchFamily="34" charset="0"/>
            </a:endParaRPr>
          </a:p>
          <a:p>
            <a:pPr algn="l"/>
            <a:endParaRPr lang="sk-SK" sz="32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sk-SK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sk-SK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sk-SK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sk-SK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sk-SK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996952"/>
            <a:ext cx="3268586" cy="21736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047" y="692696"/>
            <a:ext cx="1944216" cy="2592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429000"/>
            <a:ext cx="2088232" cy="31323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14302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Význam platformy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744416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adekvátní nástroj pro přímé zapojení občanů do procesů územního plánování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 </a:t>
            </a:r>
            <a:endParaRPr lang="cs-CZ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 fontAlgn="base">
              <a:buNone/>
            </a:pPr>
            <a:endParaRPr lang="cs-CZ" dirty="0" smtClean="0">
              <a:solidFill>
                <a:schemeClr val="tx1">
                  <a:lumMod val="75000"/>
                </a:schemeClr>
              </a:solidFill>
            </a:endParaRPr>
          </a:p>
          <a:p>
            <a:pPr fontAlgn="base"/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zvýšení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důvěry mezi samosprávou a občany</a:t>
            </a:r>
          </a:p>
          <a:p>
            <a:pPr fontAlgn="base"/>
            <a:endParaRPr lang="cs-CZ" dirty="0">
              <a:solidFill>
                <a:schemeClr val="tx1">
                  <a:lumMod val="75000"/>
                </a:schemeClr>
              </a:solidFill>
            </a:endParaRPr>
          </a:p>
          <a:p>
            <a:pPr fontAlgn="base"/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aktuální a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dostupný přehled v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rámci územního plánování a rozvoje</a:t>
            </a:r>
          </a:p>
          <a:p>
            <a:pPr marL="0" indent="0" fontAlgn="base">
              <a:buNone/>
            </a:pPr>
            <a:endParaRPr lang="cs-CZ" dirty="0">
              <a:solidFill>
                <a:schemeClr val="tx1">
                  <a:lumMod val="75000"/>
                </a:schemeClr>
              </a:solidFill>
            </a:endParaRPr>
          </a:p>
          <a:p>
            <a:pPr fontAlgn="base"/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ú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zemní, prostorové a strategické plánování v souladu s koncepcí </a:t>
            </a:r>
            <a:r>
              <a:rPr lang="cs-CZ" dirty="0" err="1" smtClean="0">
                <a:solidFill>
                  <a:schemeClr val="tx1">
                    <a:lumMod val="75000"/>
                  </a:schemeClr>
                </a:solidFill>
              </a:rPr>
              <a:t>smart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75000"/>
                  </a:schemeClr>
                </a:solidFill>
              </a:rPr>
              <a:t>governance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 </a:t>
            </a:r>
          </a:p>
          <a:p>
            <a:endParaRPr lang="cs-CZ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098110"/>
            <a:ext cx="2088232" cy="39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72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Uživatelské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3412976"/>
          </a:xfrm>
        </p:spPr>
        <p:txBody>
          <a:bodyPr>
            <a:normAutofit/>
          </a:bodyPr>
          <a:lstStyle/>
          <a:p>
            <a:r>
              <a:rPr lang="sk-SK" sz="2800" dirty="0">
                <a:solidFill>
                  <a:schemeClr val="tx1">
                    <a:lumMod val="75000"/>
                  </a:schemeClr>
                </a:solidFill>
              </a:rPr>
              <a:t>w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ebová/mobilní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aplikace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sk-SK" sz="2400" dirty="0" err="1" smtClean="0">
                <a:solidFill>
                  <a:schemeClr val="tx1">
                    <a:lumMod val="75000"/>
                  </a:schemeClr>
                </a:solidFill>
              </a:rPr>
              <a:t>iOs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, </a:t>
            </a:r>
            <a:r>
              <a:rPr lang="sk-SK" sz="2400" dirty="0" err="1" smtClean="0">
                <a:solidFill>
                  <a:schemeClr val="tx1">
                    <a:lumMod val="75000"/>
                  </a:schemeClr>
                </a:solidFill>
              </a:rPr>
              <a:t>Android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sk-SK" sz="2800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sk-SK" sz="2800" dirty="0">
                <a:solidFill>
                  <a:schemeClr val="tx1">
                    <a:lumMod val="75000"/>
                  </a:schemeClr>
                </a:solidFill>
              </a:rPr>
              <a:t>w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ebové rozhraní 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sk-SK" sz="2400" dirty="0">
                <a:solidFill>
                  <a:schemeClr val="tx1">
                    <a:lumMod val="75000"/>
                  </a:schemeClr>
                </a:solidFill>
              </a:rPr>
              <a:t>B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ackOffice) </a:t>
            </a:r>
            <a:endParaRPr lang="cs-CZ" sz="2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27684" y="4581128"/>
            <a:ext cx="5832648" cy="120032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Prezentace plánů v různých fázích jejich zpracování</a:t>
            </a:r>
          </a:p>
          <a:p>
            <a:pPr algn="ctr" fontAlgn="base"/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Získávání dat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algn="ctr" fontAlgn="base"/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Sdílení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dat jednotlivými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uživateli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  <a:p>
            <a:pPr algn="ctr" fontAlgn="base"/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Vyhodnocení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v kombinaci s dalšími datovými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zdroji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098110"/>
            <a:ext cx="2088232" cy="39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84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Funkcionality - MA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 numCol="1"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Náhled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na plány s mapovým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podkladem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Možnost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označit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zájmové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lokality</a:t>
            </a:r>
          </a:p>
          <a:p>
            <a:pPr>
              <a:buFont typeface="Wingdings" pitchFamily="2" charset="2"/>
              <a:buChar char="ü"/>
            </a:pP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Náhled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na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cizí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entity</a:t>
            </a:r>
          </a:p>
          <a:p>
            <a:pPr>
              <a:buFont typeface="Wingdings" pitchFamily="2" charset="2"/>
              <a:buChar char="ü"/>
            </a:pP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Zadávání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entit</a:t>
            </a:r>
            <a:endParaRPr lang="sk-SK" sz="2800" dirty="0" smtClean="0">
              <a:solidFill>
                <a:schemeClr val="tx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Příjímání 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notifikací</a:t>
            </a:r>
          </a:p>
          <a:p>
            <a:pPr>
              <a:buFont typeface="Wingdings" pitchFamily="2" charset="2"/>
              <a:buChar char="ü"/>
            </a:pP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Nastavení </a:t>
            </a:r>
            <a:r>
              <a:rPr lang="sk-SK" sz="2800" dirty="0" err="1" smtClean="0">
                <a:solidFill>
                  <a:schemeClr val="tx1">
                    <a:lumMod val="75000"/>
                  </a:schemeClr>
                </a:solidFill>
              </a:rPr>
              <a:t>uživatelského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účtu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Export námitek a připomínek </a:t>
            </a:r>
            <a:endParaRPr lang="cs-CZ" sz="28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564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Funkcionality BO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Export do strojově čitelných formátů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Analytické zpracování Entit (s využitím GIS)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Mapové zobrazení Entit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Sledování aktivity Uživatelů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Vkládání Plánů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Vysílání notifikací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Vkládání dotazníků</a:t>
            </a:r>
            <a:endParaRPr lang="cs-CZ" sz="28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7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/>
              <a:t>Uživatelské</a:t>
            </a:r>
            <a:r>
              <a:rPr lang="sk-SK" b="1" dirty="0" smtClean="0"/>
              <a:t> role</a:t>
            </a:r>
            <a:endParaRPr lang="cs-CZ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098110"/>
            <a:ext cx="2088232" cy="390409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 smtClean="0">
                <a:solidFill>
                  <a:schemeClr val="tx1">
                    <a:lumMod val="75000"/>
                  </a:schemeClr>
                </a:solidFill>
              </a:rPr>
              <a:t>Administrátor</a:t>
            </a:r>
            <a:endParaRPr lang="cs-CZ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	zajišťuje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technické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ovládání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jádra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systému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, modulů a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	technickou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podporu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.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Zaměstnanec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organizace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zajišťující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provoz platformy.</a:t>
            </a:r>
          </a:p>
          <a:p>
            <a:endParaRPr lang="cs-CZ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cs-CZ" b="1" dirty="0">
                <a:solidFill>
                  <a:schemeClr val="tx1">
                    <a:lumMod val="75000"/>
                  </a:schemeClr>
                </a:solidFill>
              </a:rPr>
              <a:t>Profesionální uživatel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, </a:t>
            </a:r>
            <a:endParaRPr lang="cs-CZ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přístup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k průběžným výsledkům ostatních uživatelů, možnost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	exportu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dat, posílání notifikací, nahrávání map a podobně. </a:t>
            </a:r>
            <a:br>
              <a:rPr lang="cs-CZ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	Typický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zaměstnanec Zákazníka.</a:t>
            </a:r>
          </a:p>
          <a:p>
            <a:pPr marL="0" indent="0">
              <a:buNone/>
            </a:pPr>
            <a:endParaRPr lang="cs-CZ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75000"/>
                  </a:schemeClr>
                </a:solidFill>
              </a:rPr>
              <a:t>Uživatel</a:t>
            </a:r>
            <a:endParaRPr lang="cs-CZ" b="1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	přístup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k prohlížení plánů, entit zadaných jinými uživateli,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    	zakládání </a:t>
            </a: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a editaci vlastních 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entit, zveřejněným výsledkům.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Obyvatel města nebo jeho konkrétní části, v které probíhá kampaň.</a:t>
            </a:r>
          </a:p>
          <a:p>
            <a:pPr marL="0" indent="0">
              <a:buNone/>
            </a:pPr>
            <a:r>
              <a:rPr lang="cs-CZ" dirty="0">
                <a:solidFill>
                  <a:schemeClr val="tx1">
                    <a:lumMod val="7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22253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Unikátnost řešení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pPr fontAlgn="base"/>
            <a:r>
              <a:rPr lang="cs-CZ" sz="2800" dirty="0">
                <a:solidFill>
                  <a:schemeClr val="tx1">
                    <a:lumMod val="75000"/>
                  </a:schemeClr>
                </a:solidFill>
              </a:rPr>
              <a:t>z</a:t>
            </a: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aměření na systémové </a:t>
            </a:r>
            <a:r>
              <a:rPr lang="cs-CZ" sz="2800" b="1" dirty="0" smtClean="0">
                <a:solidFill>
                  <a:schemeClr val="tx1">
                    <a:lumMod val="75000"/>
                  </a:schemeClr>
                </a:solidFill>
              </a:rPr>
              <a:t>hodnoty a problémy </a:t>
            </a:r>
          </a:p>
          <a:p>
            <a:pPr marL="0" indent="0" fontAlgn="base">
              <a:buNone/>
            </a:pPr>
            <a:r>
              <a:rPr lang="cs-CZ" dirty="0" smtClean="0">
                <a:solidFill>
                  <a:schemeClr val="tx1">
                    <a:lumMod val="75000"/>
                  </a:schemeClr>
                </a:solidFill>
              </a:rPr>
              <a:t>        </a:t>
            </a:r>
          </a:p>
          <a:p>
            <a:pPr fontAlgn="base"/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interaktivní</a:t>
            </a:r>
            <a:r>
              <a:rPr lang="sk-SK" sz="28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sk-SK" sz="2800" b="1" dirty="0" smtClean="0">
                <a:solidFill>
                  <a:schemeClr val="tx1">
                    <a:lumMod val="75000"/>
                  </a:schemeClr>
                </a:solidFill>
              </a:rPr>
              <a:t>komunikační nástroj </a:t>
            </a:r>
            <a:r>
              <a:rPr lang="sk-SK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sk-SK" dirty="0" smtClean="0">
                <a:solidFill>
                  <a:schemeClr val="tx1">
                    <a:lumMod val="75000"/>
                  </a:schemeClr>
                </a:solidFill>
              </a:rPr>
              <a:t>    </a:t>
            </a:r>
            <a:r>
              <a:rPr lang="sk-SK" sz="2400" dirty="0" smtClean="0">
                <a:solidFill>
                  <a:schemeClr val="tx1">
                    <a:lumMod val="75000"/>
                  </a:schemeClr>
                </a:solidFill>
              </a:rPr>
              <a:t>samospráva           </a:t>
            </a:r>
            <a:r>
              <a:rPr lang="cs-CZ" sz="2400" dirty="0" smtClean="0">
                <a:solidFill>
                  <a:schemeClr val="tx1">
                    <a:lumMod val="75000"/>
                  </a:schemeClr>
                </a:solidFill>
              </a:rPr>
              <a:t>obyvatel</a:t>
            </a:r>
          </a:p>
          <a:p>
            <a:pPr marL="0" indent="0" fontAlgn="base">
              <a:buNone/>
            </a:pPr>
            <a:endParaRPr lang="sk-SK" sz="2400" dirty="0">
              <a:solidFill>
                <a:schemeClr val="tx1">
                  <a:lumMod val="75000"/>
                </a:schemeClr>
              </a:solidFill>
            </a:endParaRPr>
          </a:p>
          <a:p>
            <a:pPr fontAlgn="base"/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nabízí </a:t>
            </a:r>
            <a:r>
              <a:rPr lang="cs-CZ" sz="2800" b="1" dirty="0" smtClean="0">
                <a:solidFill>
                  <a:schemeClr val="tx1">
                    <a:lumMod val="75000"/>
                  </a:schemeClr>
                </a:solidFill>
              </a:rPr>
              <a:t>prostor pro </a:t>
            </a: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následnou </a:t>
            </a:r>
            <a:r>
              <a:rPr lang="cs-CZ" sz="2800" b="1" dirty="0" smtClean="0">
                <a:solidFill>
                  <a:schemeClr val="tx1">
                    <a:lumMod val="75000"/>
                  </a:schemeClr>
                </a:solidFill>
              </a:rPr>
              <a:t>analytickou práci </a:t>
            </a:r>
            <a:r>
              <a:rPr lang="cs-CZ" sz="2800" dirty="0" smtClean="0">
                <a:solidFill>
                  <a:schemeClr val="tx1">
                    <a:lumMod val="75000"/>
                  </a:schemeClr>
                </a:solidFill>
              </a:rPr>
              <a:t>se zadanými daty</a:t>
            </a:r>
          </a:p>
          <a:p>
            <a:pPr marL="0" indent="0" fontAlgn="base">
              <a:buNone/>
            </a:pPr>
            <a:r>
              <a:rPr lang="cs-CZ" sz="2400" dirty="0" smtClean="0">
                <a:solidFill>
                  <a:schemeClr val="tx1">
                    <a:lumMod val="75000"/>
                  </a:schemeClr>
                </a:solidFill>
              </a:rPr>
              <a:t>          ankety/dotazníky řízené samosprávou </a:t>
            </a:r>
            <a:br>
              <a:rPr lang="cs-CZ" sz="2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2400" dirty="0" smtClean="0">
                <a:solidFill>
                  <a:schemeClr val="tx1">
                    <a:lumMod val="75000"/>
                  </a:schemeClr>
                </a:solidFill>
              </a:rPr>
              <a:t>      </a:t>
            </a:r>
          </a:p>
          <a:p>
            <a:pPr marL="0" indent="0" fontAlgn="base">
              <a:buNone/>
            </a:pPr>
            <a:endParaRPr lang="sk-SK" sz="24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 fontAlgn="base">
              <a:buNone/>
            </a:pPr>
            <a:endParaRPr lang="cs-CZ" sz="2400" dirty="0" smtClean="0">
              <a:solidFill>
                <a:schemeClr val="tx1">
                  <a:lumMod val="75000"/>
                </a:schemeClr>
              </a:solidFill>
            </a:endParaRPr>
          </a:p>
          <a:p>
            <a:endParaRPr lang="cs-CZ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098110"/>
            <a:ext cx="2088232" cy="390409"/>
          </a:xfrm>
          <a:prstGeom prst="rect">
            <a:avLst/>
          </a:prstGeom>
        </p:spPr>
      </p:pic>
      <p:sp>
        <p:nvSpPr>
          <p:cNvPr id="6" name="Obousměrná vodorovná šipka 5"/>
          <p:cNvSpPr/>
          <p:nvPr/>
        </p:nvSpPr>
        <p:spPr>
          <a:xfrm>
            <a:off x="2915816" y="3521860"/>
            <a:ext cx="432048" cy="108012"/>
          </a:xfrm>
          <a:prstGeom prst="leftRigh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662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2060848"/>
            <a:ext cx="8229600" cy="9906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Prostor</a:t>
            </a:r>
            <a:r>
              <a:rPr lang="sk-SK" sz="3200" dirty="0" smtClean="0"/>
              <a:t> </a:t>
            </a:r>
            <a:r>
              <a:rPr lang="cs-CZ" sz="3200" dirty="0" smtClean="0"/>
              <a:t>pro</a:t>
            </a:r>
            <a:r>
              <a:rPr lang="sk-SK" sz="3200" dirty="0" smtClean="0"/>
              <a:t> dotazy </a:t>
            </a:r>
            <a:r>
              <a:rPr lang="sk-SK" sz="3200" dirty="0" smtClean="0">
                <a:sym typeface="Wingdings" pitchFamily="2" charset="2"/>
              </a:rPr>
              <a:t> </a:t>
            </a:r>
            <a:endParaRPr lang="cs-CZ" sz="3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098110"/>
            <a:ext cx="2088232" cy="39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509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Vlastní 1">
      <a:dk1>
        <a:srgbClr val="4F6128"/>
      </a:dk1>
      <a:lt1>
        <a:srgbClr val="FFFFFF"/>
      </a:lt1>
      <a:dk2>
        <a:srgbClr val="C3D69B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</TotalTime>
  <Words>120</Words>
  <Application>Microsoft Macintosh PowerPoint</Application>
  <PresentationFormat>On-screen Show (4:3)</PresentationFormat>
  <Paragraphs>60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Motiv systému Office</vt:lpstr>
      <vt:lpstr> </vt:lpstr>
      <vt:lpstr>Význam platformy</vt:lpstr>
      <vt:lpstr>Uživatelské prostředí</vt:lpstr>
      <vt:lpstr>Funkcionality - MA</vt:lpstr>
      <vt:lpstr>Funkcionality BO</vt:lpstr>
      <vt:lpstr>Uživatelské role</vt:lpstr>
      <vt:lpstr>Unikátnost řešení</vt:lpstr>
      <vt:lpstr>Prostor pro dotazy 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Technická specifikace</dc:title>
  <dc:creator>miaja</dc:creator>
  <cp:lastModifiedBy>User</cp:lastModifiedBy>
  <cp:revision>28</cp:revision>
  <cp:lastPrinted>2019-09-25T09:15:56Z</cp:lastPrinted>
  <dcterms:created xsi:type="dcterms:W3CDTF">2019-06-27T11:59:30Z</dcterms:created>
  <dcterms:modified xsi:type="dcterms:W3CDTF">2019-09-26T20:40:47Z</dcterms:modified>
</cp:coreProperties>
</file>